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93" r:id="rId3"/>
    <p:sldId id="287" r:id="rId4"/>
    <p:sldId id="289" r:id="rId5"/>
    <p:sldId id="290" r:id="rId6"/>
    <p:sldId id="263" r:id="rId7"/>
    <p:sldId id="265" r:id="rId8"/>
    <p:sldId id="264" r:id="rId9"/>
    <p:sldId id="275" r:id="rId10"/>
    <p:sldId id="296" r:id="rId11"/>
    <p:sldId id="291" r:id="rId12"/>
    <p:sldId id="292" r:id="rId13"/>
    <p:sldId id="266" r:id="rId14"/>
    <p:sldId id="268" r:id="rId15"/>
    <p:sldId id="269" r:id="rId16"/>
    <p:sldId id="270" r:id="rId17"/>
    <p:sldId id="271" r:id="rId18"/>
    <p:sldId id="267" r:id="rId19"/>
    <p:sldId id="295" r:id="rId20"/>
    <p:sldId id="284" r:id="rId21"/>
    <p:sldId id="279" r:id="rId22"/>
    <p:sldId id="280" r:id="rId23"/>
    <p:sldId id="281" r:id="rId24"/>
    <p:sldId id="282" r:id="rId25"/>
    <p:sldId id="285" r:id="rId26"/>
    <p:sldId id="286" r:id="rId27"/>
    <p:sldId id="294" r:id="rId28"/>
    <p:sldId id="272" r:id="rId29"/>
    <p:sldId id="297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8312"/>
    <a:srgbClr val="BD58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380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8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368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800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5691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931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638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00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83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984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895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217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07772" y="-66193"/>
            <a:ext cx="10058400" cy="3566160"/>
          </a:xfrm>
        </p:spPr>
        <p:txBody>
          <a:bodyPr>
            <a:normAutofit/>
          </a:bodyPr>
          <a:lstStyle/>
          <a:p>
            <a:pPr algn="ctr"/>
            <a:r>
              <a:rPr lang="en-US" altLang="ko-KR" sz="4800" dirty="0"/>
              <a:t>SVM</a:t>
            </a:r>
            <a:r>
              <a:rPr lang="ko-KR" altLang="en-US" sz="4800" dirty="0"/>
              <a:t> 를 적용한 양품</a:t>
            </a:r>
            <a:r>
              <a:rPr lang="en-US" altLang="ko-KR" sz="4800" dirty="0"/>
              <a:t>/</a:t>
            </a:r>
            <a:r>
              <a:rPr lang="ko-KR" altLang="en-US" sz="4800" dirty="0"/>
              <a:t>불량품 판별 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ko-KR" altLang="en-US" dirty="0" err="1">
                <a:ea typeface="맑은 고딕"/>
              </a:rPr>
              <a:t>김신혁</a:t>
            </a:r>
            <a:r>
              <a:rPr lang="ko-KR" altLang="en-US" dirty="0">
                <a:ea typeface="맑은 고딕"/>
              </a:rPr>
              <a:t>, 김정환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1176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336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1925053" y="2542673"/>
            <a:ext cx="9721515" cy="1251285"/>
            <a:chOff x="2679032" y="2662989"/>
            <a:chExt cx="9721515" cy="1251285"/>
          </a:xfrm>
        </p:grpSpPr>
        <p:sp>
          <p:nvSpPr>
            <p:cNvPr id="5" name="직사각형 4"/>
            <p:cNvSpPr/>
            <p:nvPr/>
          </p:nvSpPr>
          <p:spPr>
            <a:xfrm>
              <a:off x="2679032" y="2662989"/>
              <a:ext cx="4170947" cy="12512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6849979" y="2826966"/>
              <a:ext cx="5550568" cy="92333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ko-KR" altLang="en-US" sz="5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목표 데이터 분석</a:t>
              </a:r>
              <a:endParaRPr lang="en-US" altLang="ko-K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892968" y="2706650"/>
            <a:ext cx="423511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PART 2.</a:t>
            </a:r>
            <a:endParaRPr lang="en-US" altLang="ko-KR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61051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제조 데이터 분석</a:t>
            </a:r>
            <a:endParaRPr lang="en-US" altLang="ko-KR" dirty="0" smtClean="0"/>
          </a:p>
          <a:p>
            <a:r>
              <a:rPr lang="en-US" altLang="ko-KR" dirty="0" smtClean="0"/>
              <a:t>  - 1</a:t>
            </a:r>
            <a:r>
              <a:rPr lang="ko-KR" altLang="en-US" dirty="0" smtClean="0"/>
              <a:t>차 가공 데이터</a:t>
            </a:r>
            <a:r>
              <a:rPr lang="en-US" altLang="ko-KR" dirty="0" smtClean="0"/>
              <a:t>: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4550EF-3398-4837-9860-6CEBAB859742}"/>
              </a:ext>
            </a:extLst>
          </p:cNvPr>
          <p:cNvSpPr txBox="1"/>
          <p:nvPr/>
        </p:nvSpPr>
        <p:spPr>
          <a:xfrm>
            <a:off x="3254539" y="2309326"/>
            <a:ext cx="87609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데이터 파일</a:t>
            </a:r>
            <a:r>
              <a:rPr lang="en-US" altLang="ko-KR" dirty="0" smtClean="0"/>
              <a:t>(csv)</a:t>
            </a:r>
            <a:r>
              <a:rPr lang="ko-KR" altLang="en-US" dirty="0" smtClean="0"/>
              <a:t>와 라벨 파일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json</a:t>
            </a:r>
            <a:r>
              <a:rPr lang="en-US" altLang="ko-KR" dirty="0" smtClean="0"/>
              <a:t>)</a:t>
            </a:r>
            <a:r>
              <a:rPr lang="ko-KR" altLang="en-US" dirty="0" smtClean="0"/>
              <a:t>로 구성 되어있으며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각 칼럼은 열화상 이미지에서</a:t>
            </a:r>
            <a:endParaRPr lang="en-US" altLang="ko-KR" dirty="0" smtClean="0"/>
          </a:p>
          <a:p>
            <a:r>
              <a:rPr lang="ko-KR" altLang="en-US" dirty="0" smtClean="0"/>
              <a:t>특정 위치의 온도 데이터를 나타냄 </a:t>
            </a:r>
            <a:r>
              <a:rPr lang="en-US" altLang="ko-KR" dirty="0" smtClean="0"/>
              <a:t>(256x320 </a:t>
            </a:r>
            <a:r>
              <a:rPr lang="ko-KR" altLang="en-US" dirty="0" smtClean="0"/>
              <a:t>해상도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원본 데이터에서 좌측과 우측으로 나누어 데이터 파일과 라벨 파일로 정리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85849" y="5643579"/>
            <a:ext cx="7626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양품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0.8mm &lt;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단면 두께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&lt; 1.5mm</a:t>
            </a:r>
          </a:p>
          <a:p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불량품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: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단면 두께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&lt;= 0.8mm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또는 단면 두께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&gt;= 1.5mm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54539" y="4683229"/>
            <a:ext cx="7718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Data </a:t>
            </a:r>
            <a:r>
              <a:rPr lang="ko-KR" altLang="en-US" dirty="0" smtClean="0"/>
              <a:t>파일내</a:t>
            </a:r>
            <a:r>
              <a:rPr lang="en-US" altLang="ko-KR" dirty="0" smtClean="0"/>
              <a:t> </a:t>
            </a:r>
            <a:r>
              <a:rPr lang="ko-KR" altLang="en-US" dirty="0" smtClean="0"/>
              <a:t>데이터는 행렬 구조로 특정 위치의</a:t>
            </a:r>
            <a:r>
              <a:rPr lang="en-US" altLang="ko-KR" dirty="0"/>
              <a:t> </a:t>
            </a:r>
            <a:r>
              <a:rPr lang="ko-KR" altLang="en-US" dirty="0" smtClean="0"/>
              <a:t>온도 데이터를 나타냄</a:t>
            </a:r>
            <a:endParaRPr lang="ko-KR" altLang="en-US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6507021"/>
              </p:ext>
            </p:extLst>
          </p:nvPr>
        </p:nvGraphicFramePr>
        <p:xfrm>
          <a:off x="3254539" y="3290911"/>
          <a:ext cx="7507704" cy="13144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38463">
                  <a:extLst>
                    <a:ext uri="{9D8B030D-6E8A-4147-A177-3AD203B41FA5}">
                      <a16:colId xmlns:a16="http://schemas.microsoft.com/office/drawing/2014/main" val="1179077429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1211745006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1750819267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3972572084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1369999738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4088756543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3543677361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1364130617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B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..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XFD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7160612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17.392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17.349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17.436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17.522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17.544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17.132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013465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17.846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17.889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17.932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17.954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17.954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17.414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7327154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17.284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17.306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17.327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17.392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17.371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16.762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980863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..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>
                          <a:effectLst/>
                        </a:rPr>
                        <a:t>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8580629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414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23.728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23.626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23.646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23.667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23.809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23.443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80311305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4079205"/>
              </p:ext>
            </p:extLst>
          </p:nvPr>
        </p:nvGraphicFramePr>
        <p:xfrm>
          <a:off x="3248307" y="5158457"/>
          <a:ext cx="2456409" cy="1118904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456409">
                  <a:extLst>
                    <a:ext uri="{9D8B030D-6E8A-4147-A177-3AD203B41FA5}">
                      <a16:colId xmlns:a16="http://schemas.microsoft.com/office/drawing/2014/main" val="1596050681"/>
                    </a:ext>
                  </a:extLst>
                </a:gridCol>
              </a:tblGrid>
              <a:tr h="2851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en-US" altLang="ko-KR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단면 두께</a:t>
                      </a:r>
                      <a:endParaRPr lang="ko-KR" altLang="en-US" sz="12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4554"/>
                  </a:ext>
                </a:extLst>
              </a:tr>
              <a:tr h="22117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en-US" altLang="ko-KR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단면 두께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491105"/>
                  </a:ext>
                </a:extLst>
              </a:tr>
              <a:tr h="21759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  <a:endParaRPr lang="ko-KR" altLang="en-US" sz="1200" b="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026331"/>
                  </a:ext>
                </a:extLst>
              </a:tr>
              <a:tr h="28513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en-US" altLang="ko-KR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414</a:t>
                      </a: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단면 두께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763894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097280" y="3329328"/>
            <a:ext cx="1427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left_data.csv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82713" y="5182254"/>
            <a:ext cx="1513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left_label.json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885849" y="5353081"/>
            <a:ext cx="218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양품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불량품 기준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2114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제조 데이터 분석</a:t>
            </a:r>
            <a:endParaRPr lang="en-US" altLang="ko-KR" dirty="0" smtClean="0"/>
          </a:p>
          <a:p>
            <a:r>
              <a:rPr lang="en-US" altLang="ko-KR" dirty="0" smtClean="0"/>
              <a:t>  - 2</a:t>
            </a:r>
            <a:r>
              <a:rPr lang="ko-KR" altLang="en-US" dirty="0" smtClean="0"/>
              <a:t>차 가공 데이터</a:t>
            </a:r>
            <a:r>
              <a:rPr lang="en-US" altLang="ko-KR" dirty="0" smtClean="0"/>
              <a:t>: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254539" y="4683229"/>
            <a:ext cx="7718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6507021"/>
              </p:ext>
            </p:extLst>
          </p:nvPr>
        </p:nvGraphicFramePr>
        <p:xfrm>
          <a:off x="3254539" y="3290911"/>
          <a:ext cx="7507704" cy="13144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38463">
                  <a:extLst>
                    <a:ext uri="{9D8B030D-6E8A-4147-A177-3AD203B41FA5}">
                      <a16:colId xmlns:a16="http://schemas.microsoft.com/office/drawing/2014/main" val="1179077429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1211745006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1750819267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3972572084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1369999738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4088756543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3543677361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1364130617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B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..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XFD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7160612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17.392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17.349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17.436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17.522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17.544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17.132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013465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17.846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17.889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17.932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17.954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17.954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17.414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7327154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17.284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17.306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17.327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17.392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17.371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16.762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980863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..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>
                          <a:effectLst/>
                        </a:rPr>
                        <a:t>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8580629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u="none" strike="noStrike">
                          <a:effectLst/>
                        </a:rPr>
                        <a:t>414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23.728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23.626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23.646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23.667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23.809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23.443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80311305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097280" y="3329328"/>
            <a:ext cx="1427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left_data.csv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82713" y="5182254"/>
            <a:ext cx="1513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left_label.json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4550EF-3398-4837-9860-6CEBAB859742}"/>
              </a:ext>
            </a:extLst>
          </p:cNvPr>
          <p:cNvSpPr txBox="1"/>
          <p:nvPr/>
        </p:nvSpPr>
        <p:spPr>
          <a:xfrm>
            <a:off x="3248307" y="2288204"/>
            <a:ext cx="958537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열화상 이미지에서의 관심 영역 온도 데이터가 </a:t>
            </a:r>
            <a:r>
              <a:rPr lang="en-US" altLang="ko-KR" sz="1600" dirty="0" smtClean="0">
                <a:ea typeface="맑은 고딕"/>
              </a:rPr>
              <a:t>1x80</a:t>
            </a:r>
            <a:r>
              <a:rPr lang="ko-KR" altLang="en-US" sz="1600" dirty="0"/>
              <a:t>의 벡터형태로 행 별 저장</a:t>
            </a:r>
            <a:endParaRPr lang="en-US" altLang="ko-KR" sz="1600" dirty="0"/>
          </a:p>
          <a:p>
            <a:endParaRPr lang="en-US" altLang="ko-KR" sz="1600" dirty="0">
              <a:ea typeface="맑은 고딕"/>
              <a:cs typeface="Calibri"/>
            </a:endParaRPr>
          </a:p>
          <a:p>
            <a:r>
              <a:rPr lang="ko-KR" altLang="en-US" sz="1600" dirty="0">
                <a:ea typeface="맑은 고딕"/>
              </a:rPr>
              <a:t>라벨 파일에는 디지털화된 두께 정보와 기준 값을 이용</a:t>
            </a:r>
            <a:r>
              <a:rPr lang="en-US" altLang="ko-KR" sz="1600" dirty="0">
                <a:ea typeface="맑은 고딕"/>
              </a:rPr>
              <a:t>, </a:t>
            </a:r>
            <a:r>
              <a:rPr lang="en-US" altLang="ko-KR" sz="1600" dirty="0" smtClean="0">
                <a:ea typeface="맑은 고딕"/>
              </a:rPr>
              <a:t>0</a:t>
            </a:r>
            <a:r>
              <a:rPr lang="en-US" altLang="ko-KR" sz="1600" dirty="0">
                <a:ea typeface="맑은 고딕"/>
              </a:rPr>
              <a:t>(</a:t>
            </a:r>
            <a:r>
              <a:rPr lang="ko-KR" altLang="en-US" sz="1600" dirty="0">
                <a:ea typeface="맑은 고딕"/>
              </a:rPr>
              <a:t>불량품</a:t>
            </a:r>
            <a:r>
              <a:rPr lang="en-US" altLang="ko-KR" sz="1600" dirty="0">
                <a:ea typeface="맑은 고딕"/>
              </a:rPr>
              <a:t>) </a:t>
            </a:r>
            <a:r>
              <a:rPr lang="ko-KR" altLang="en-US" sz="1600" dirty="0">
                <a:ea typeface="맑은 고딕"/>
              </a:rPr>
              <a:t>혹은 </a:t>
            </a:r>
            <a:r>
              <a:rPr lang="en-US" altLang="ko-KR" sz="1600" dirty="0">
                <a:ea typeface="맑은 고딕"/>
              </a:rPr>
              <a:t>1(</a:t>
            </a:r>
            <a:r>
              <a:rPr lang="ko-KR" altLang="en-US" sz="1600" dirty="0">
                <a:ea typeface="맑은 고딕"/>
              </a:rPr>
              <a:t>양품</a:t>
            </a:r>
            <a:r>
              <a:rPr lang="en-US" altLang="ko-KR" sz="1600" dirty="0">
                <a:ea typeface="맑은 고딕"/>
              </a:rPr>
              <a:t>)</a:t>
            </a:r>
            <a:r>
              <a:rPr lang="ko-KR" altLang="en-US" sz="1600" dirty="0">
                <a:ea typeface="맑은 고딕"/>
              </a:rPr>
              <a:t>으로 </a:t>
            </a:r>
            <a:endParaRPr lang="en-US" altLang="ko-KR" sz="1600" dirty="0" smtClean="0">
              <a:ea typeface="맑은 고딕"/>
            </a:endParaRPr>
          </a:p>
          <a:p>
            <a:r>
              <a:rPr lang="ko-KR" altLang="en-US" sz="1600" dirty="0" err="1" smtClean="0">
                <a:ea typeface="맑은 고딕"/>
              </a:rPr>
              <a:t>재태깅</a:t>
            </a:r>
            <a:r>
              <a:rPr lang="ko-KR" altLang="en-US" sz="1600" dirty="0" smtClean="0">
                <a:ea typeface="맑은 고딕"/>
              </a:rPr>
              <a:t> </a:t>
            </a:r>
            <a:r>
              <a:rPr lang="ko-KR" altLang="en-US" sz="1600" dirty="0">
                <a:ea typeface="맑은 고딕"/>
              </a:rPr>
              <a:t>한 라벨 데이터 포함</a:t>
            </a:r>
            <a:endParaRPr lang="ko-KR" altLang="en-US" sz="1600" dirty="0">
              <a:ea typeface="맑은 고딕"/>
              <a:cs typeface="Calibri"/>
            </a:endParaRPr>
          </a:p>
          <a:p>
            <a:endParaRPr lang="ko-KR" altLang="en-US" dirty="0"/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75374"/>
              </p:ext>
            </p:extLst>
          </p:nvPr>
        </p:nvGraphicFramePr>
        <p:xfrm>
          <a:off x="3248307" y="5143594"/>
          <a:ext cx="3946344" cy="1168624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946344">
                  <a:extLst>
                    <a:ext uri="{9D8B030D-6E8A-4147-A177-3AD203B41FA5}">
                      <a16:colId xmlns:a16="http://schemas.microsoft.com/office/drawing/2014/main" val="1596050681"/>
                    </a:ext>
                  </a:extLst>
                </a:gridCol>
              </a:tblGrid>
              <a:tr h="3099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en-US" altLang="ko-KR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양품 </a:t>
                      </a:r>
                      <a:r>
                        <a:rPr lang="en-US" altLang="ko-KR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불량품 정보</a:t>
                      </a:r>
                      <a:endParaRPr lang="ko-KR" altLang="en-US" sz="12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4554"/>
                  </a:ext>
                </a:extLst>
              </a:tr>
              <a:tr h="24045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en-US" altLang="ko-KR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단면 두께 양품 </a:t>
                      </a:r>
                      <a:r>
                        <a:rPr lang="en-US" altLang="ko-KR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불량품 정보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491105"/>
                  </a:ext>
                </a:extLst>
              </a:tr>
              <a:tr h="23656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  <a:endParaRPr lang="ko-KR" altLang="en-US" sz="1200" b="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026331"/>
                  </a:ext>
                </a:extLst>
              </a:tr>
              <a:tr h="3099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en-US" altLang="ko-KR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414</a:t>
                      </a: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양품 </a:t>
                      </a:r>
                      <a:r>
                        <a:rPr lang="en-US" altLang="ko-KR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b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불량품 정보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7638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5262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ea typeface="+mj-lt"/>
                <a:cs typeface="+mj-lt"/>
              </a:rPr>
              <a:t>데이터 분석</a:t>
            </a:r>
            <a:endParaRPr lang="ko-KR" dirty="0">
              <a:ea typeface="+mj-lt"/>
              <a:cs typeface="+mj-lt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ko-KR" altLang="en-US" dirty="0">
                <a:ea typeface="맑은 고딕"/>
              </a:rPr>
              <a:t> 머신 비전 데이터 분석  방법</a:t>
            </a:r>
            <a:r>
              <a:rPr lang="en-US" altLang="ko-KR" dirty="0">
                <a:ea typeface="맑은 고딕"/>
              </a:rPr>
              <a:t>: </a:t>
            </a:r>
            <a:r>
              <a:rPr lang="ko-KR" altLang="en-US" b="1" dirty="0">
                <a:ea typeface="맑은 고딕"/>
              </a:rPr>
              <a:t>서포트 벡터 머신</a:t>
            </a:r>
            <a:r>
              <a:rPr lang="en-US" altLang="ko-KR" dirty="0">
                <a:ea typeface="맑은 고딕"/>
              </a:rPr>
              <a:t>(Support Vector Machine)</a:t>
            </a:r>
          </a:p>
          <a:p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● </a:t>
            </a:r>
            <a:r>
              <a:rPr lang="en-US" altLang="ko-KR" dirty="0">
                <a:ea typeface="맑은 고딕"/>
              </a:rPr>
              <a:t>SVM</a:t>
            </a:r>
            <a:r>
              <a:rPr lang="ko-KR" altLang="en-US" dirty="0">
                <a:ea typeface="맑은 고딕"/>
              </a:rPr>
              <a:t>의 선택근거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    -AI </a:t>
            </a:r>
            <a:r>
              <a:rPr lang="ko-KR" altLang="en-US" dirty="0">
                <a:ea typeface="맑은 고딕"/>
              </a:rPr>
              <a:t>학습용 데이터로 쓰일 데이터가 무수히 </a:t>
            </a:r>
            <a:r>
              <a:rPr lang="ko-KR" altLang="en-US" dirty="0" smtClean="0">
                <a:ea typeface="맑은 고딕"/>
              </a:rPr>
              <a:t>많음 </a:t>
            </a:r>
            <a:r>
              <a:rPr lang="en-US" altLang="ko-KR" dirty="0" smtClean="0">
                <a:ea typeface="맑은 고딕"/>
              </a:rPr>
              <a:t>(414x320</a:t>
            </a:r>
            <a:r>
              <a:rPr lang="ko-KR" altLang="en-US" dirty="0" smtClean="0">
                <a:ea typeface="맑은 고딕"/>
              </a:rPr>
              <a:t>개의 데이터</a:t>
            </a:r>
            <a:r>
              <a:rPr lang="en-US" altLang="ko-KR" dirty="0" smtClean="0">
                <a:ea typeface="맑은 고딕"/>
              </a:rPr>
              <a:t>)</a:t>
            </a:r>
            <a:endParaRPr lang="en-US" altLang="ko-KR" dirty="0">
              <a:ea typeface="맑은 고딕"/>
            </a:endParaRPr>
          </a:p>
          <a:p>
            <a:endParaRPr lang="ko-KR" altLang="en-US" dirty="0">
              <a:ea typeface="맑은 고딕"/>
              <a:cs typeface="Calibri"/>
            </a:endParaRPr>
          </a:p>
          <a:p>
            <a:r>
              <a:rPr lang="en-US" altLang="ko-KR" dirty="0">
                <a:ea typeface="맑은 고딕"/>
              </a:rPr>
              <a:t>    -Margin</a:t>
            </a:r>
            <a:r>
              <a:rPr lang="ko-KR" altLang="en-US" dirty="0">
                <a:ea typeface="맑은 고딕"/>
              </a:rPr>
              <a:t>을 최대로 두고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두 집단을 분류하는 </a:t>
            </a:r>
            <a:r>
              <a:rPr lang="ko-KR" altLang="en-US" dirty="0" err="1">
                <a:ea typeface="맑은 고딕"/>
              </a:rPr>
              <a:t>초평면</a:t>
            </a:r>
            <a:r>
              <a:rPr lang="en-US" altLang="ko-KR" dirty="0">
                <a:ea typeface="맑은 고딕"/>
              </a:rPr>
              <a:t>(hyperplane)</a:t>
            </a:r>
            <a:r>
              <a:rPr lang="ko-KR" altLang="en-US" dirty="0">
                <a:ea typeface="맑은 고딕"/>
              </a:rPr>
              <a:t>을 결정하기 때문에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      </a:t>
            </a:r>
            <a:r>
              <a:rPr lang="ko-KR" altLang="en-US" dirty="0">
                <a:ea typeface="맑은 고딕"/>
              </a:rPr>
              <a:t>알고리즘  학습 시 없었던 데이터에 강인함</a:t>
            </a:r>
            <a:endParaRPr lang="en-US" altLang="ko-KR" dirty="0">
              <a:ea typeface="맑은 고딕"/>
            </a:endParaRPr>
          </a:p>
          <a:p>
            <a:endParaRPr lang="ko-KR" altLang="ko-KR" dirty="0">
              <a:ea typeface="Malgun Gothic"/>
              <a:cs typeface="Arial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404040"/>
                </a:solidFill>
                <a:ea typeface="Malgun Gothic"/>
                <a:cs typeface="Arial"/>
              </a:rPr>
              <a:t>     - </a:t>
            </a:r>
            <a:r>
              <a:rPr lang="ko-KR" altLang="ko-KR" dirty="0">
                <a:solidFill>
                  <a:srgbClr val="404040"/>
                </a:solidFill>
                <a:ea typeface="Malgun Gothic"/>
                <a:cs typeface="Arial"/>
              </a:rPr>
              <a:t>초평면에 사용되는 커널</a:t>
            </a:r>
            <a:r>
              <a:rPr lang="en-US" altLang="ko-KR" dirty="0">
                <a:solidFill>
                  <a:srgbClr val="404040"/>
                </a:solidFill>
                <a:ea typeface="맑은 고딕"/>
                <a:cs typeface="Arial"/>
              </a:rPr>
              <a:t>(kernel)</a:t>
            </a:r>
            <a:r>
              <a:rPr lang="ko-KR" altLang="ko-KR" dirty="0">
                <a:solidFill>
                  <a:srgbClr val="404040"/>
                </a:solidFill>
                <a:ea typeface="Malgun Gothic"/>
                <a:cs typeface="Arial"/>
              </a:rPr>
              <a:t>의 기법에 따라 선형과 비선형 서포트 벡터 머신 분류</a:t>
            </a:r>
          </a:p>
          <a:p>
            <a:endParaRPr lang="ko-KR" altLang="en-US" dirty="0">
              <a:ea typeface="맑은 고딕"/>
              <a:cs typeface="Calibri"/>
            </a:endParaRPr>
          </a:p>
          <a:p>
            <a:endParaRPr lang="ko-KR" altLang="en-US" dirty="0">
              <a:ea typeface="맑은 고딕" panose="020B0503020000020004" pitchFamily="34" charset="-127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82901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서포트</a:t>
            </a:r>
            <a:r>
              <a:rPr lang="ko-KR" altLang="en-US" dirty="0"/>
              <a:t> 벡터 머신</a:t>
            </a:r>
            <a:r>
              <a:rPr lang="en-US" altLang="ko-KR" dirty="0"/>
              <a:t>(SVM)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SVM</a:t>
            </a:r>
            <a:r>
              <a:rPr lang="ko-KR" altLang="en-US" dirty="0"/>
              <a:t>은 결정 경계</a:t>
            </a:r>
            <a:r>
              <a:rPr lang="en-US" altLang="ko-KR" dirty="0"/>
              <a:t>(Decision Boundary), </a:t>
            </a:r>
            <a:r>
              <a:rPr lang="ko-KR" altLang="en-US" dirty="0"/>
              <a:t>즉 분류를 위한 기준선을 정의하는 모델</a:t>
            </a:r>
          </a:p>
        </p:txBody>
      </p:sp>
      <p:pic>
        <p:nvPicPr>
          <p:cNvPr id="4098" name="Picture 2" descr="https://blog.kakaocdn.net/dn/brs4hH/btqwLdV2jMB/ak8lLgNQKU2GaR6U9ZEDsk/im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20" y="2566958"/>
            <a:ext cx="4371975" cy="343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582652" y="4251158"/>
            <a:ext cx="50211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해당 그림은 빨간 점 </a:t>
            </a:r>
            <a:r>
              <a:rPr lang="en-US" altLang="ko-KR" dirty="0"/>
              <a:t>X</a:t>
            </a:r>
            <a:r>
              <a:rPr lang="ko-KR" altLang="en-US" dirty="0"/>
              <a:t>와 파란 점 </a:t>
            </a:r>
            <a:r>
              <a:rPr lang="en-US" altLang="ko-KR" dirty="0"/>
              <a:t>O</a:t>
            </a:r>
            <a:r>
              <a:rPr lang="ko-KR" altLang="en-US" dirty="0"/>
              <a:t>를 </a:t>
            </a:r>
            <a:r>
              <a:rPr lang="ko-KR" altLang="en-US" dirty="0" err="1"/>
              <a:t>구분할때</a:t>
            </a:r>
            <a:r>
              <a:rPr lang="ko-KR" altLang="en-US" dirty="0"/>
              <a:t> 지정할 수 있는 기준점을 표현한 것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우리가 데이터를 </a:t>
            </a:r>
            <a:r>
              <a:rPr lang="ko-KR" altLang="en-US" dirty="0" err="1"/>
              <a:t>분석할때</a:t>
            </a:r>
            <a:r>
              <a:rPr lang="ko-KR" altLang="en-US" dirty="0"/>
              <a:t> 어떤 기준점을 </a:t>
            </a:r>
            <a:r>
              <a:rPr lang="ko-KR" altLang="en-US" dirty="0" err="1"/>
              <a:t>설정하는것이</a:t>
            </a:r>
            <a:r>
              <a:rPr lang="ko-KR" altLang="en-US" dirty="0"/>
              <a:t> 가장 좋을지 생각해 </a:t>
            </a:r>
            <a:r>
              <a:rPr lang="ko-KR" altLang="en-US" dirty="0" err="1"/>
              <a:t>보는것에서</a:t>
            </a:r>
            <a:r>
              <a:rPr lang="ko-KR" altLang="en-US" dirty="0"/>
              <a:t> 시작됨</a:t>
            </a:r>
          </a:p>
        </p:txBody>
      </p:sp>
    </p:spTree>
    <p:extLst>
      <p:ext uri="{BB962C8B-B14F-4D97-AF65-F5344CB8AC3E}">
        <p14:creationId xmlns:p14="http://schemas.microsoft.com/office/powerpoint/2010/main" val="4244489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SVM - Margin</a:t>
            </a:r>
            <a:r>
              <a:rPr lang="ko-KR" altLang="en-US" dirty="0"/>
              <a:t>의 최대화</a:t>
            </a:r>
          </a:p>
        </p:txBody>
      </p:sp>
      <p:pic>
        <p:nvPicPr>
          <p:cNvPr id="5122" name="Picture 2" descr="https://blog.kakaocdn.net/dn/bh56rr/btqwJd3vppD/958jQaBiONdeq2frzmKbV0/img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71478"/>
            <a:ext cx="4314825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678904" y="2071478"/>
            <a:ext cx="50051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위의 </a:t>
            </a:r>
            <a:r>
              <a:rPr lang="en-US" altLang="ko-KR" dirty="0"/>
              <a:t>3</a:t>
            </a:r>
            <a:r>
              <a:rPr lang="ko-KR" altLang="en-US" dirty="0"/>
              <a:t>가지 선중 가운데 선을 </a:t>
            </a:r>
            <a:r>
              <a:rPr lang="ko-KR" altLang="en-US" dirty="0" err="1"/>
              <a:t>선택하였을때</a:t>
            </a:r>
            <a:endParaRPr lang="en-US" altLang="ko-KR" dirty="0"/>
          </a:p>
          <a:p>
            <a:r>
              <a:rPr lang="ko-KR" altLang="en-US" dirty="0"/>
              <a:t>해당 선을 구분선</a:t>
            </a:r>
            <a:r>
              <a:rPr lang="en-US" altLang="ko-KR" dirty="0"/>
              <a:t>(Decision Boundary)</a:t>
            </a:r>
            <a:r>
              <a:rPr lang="ko-KR" altLang="en-US" dirty="0"/>
              <a:t>로 표현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선과 가장 가까운 </a:t>
            </a:r>
            <a:r>
              <a:rPr lang="ko-KR" altLang="en-US" dirty="0" err="1"/>
              <a:t>양옆</a:t>
            </a:r>
            <a:r>
              <a:rPr lang="ko-KR" altLang="en-US" dirty="0"/>
              <a:t> 데이터와의 거리를 </a:t>
            </a:r>
            <a:r>
              <a:rPr lang="en-US" altLang="ko-KR" dirty="0"/>
              <a:t>Margin </a:t>
            </a:r>
            <a:r>
              <a:rPr lang="ko-KR" altLang="en-US" dirty="0"/>
              <a:t>이라고 표현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선과 가장 가까운 포인트는 </a:t>
            </a:r>
            <a:r>
              <a:rPr lang="ko-KR" altLang="en-US" dirty="0" err="1"/>
              <a:t>서포트</a:t>
            </a:r>
            <a:r>
              <a:rPr lang="ko-KR" altLang="en-US" dirty="0"/>
              <a:t> 벡터라고 표현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이와 같이 가운데 선을 </a:t>
            </a:r>
            <a:r>
              <a:rPr lang="ko-KR" altLang="en-US" dirty="0" err="1"/>
              <a:t>구분선으로</a:t>
            </a:r>
            <a:r>
              <a:rPr lang="ko-KR" altLang="en-US" dirty="0"/>
              <a:t> </a:t>
            </a:r>
            <a:r>
              <a:rPr lang="ko-KR" altLang="en-US" dirty="0" err="1"/>
              <a:t>채택시</a:t>
            </a:r>
            <a:r>
              <a:rPr lang="ko-KR" altLang="en-US" dirty="0"/>
              <a:t> </a:t>
            </a:r>
            <a:r>
              <a:rPr lang="en-US" altLang="ko-KR" dirty="0"/>
              <a:t>Margin</a:t>
            </a:r>
            <a:r>
              <a:rPr lang="ko-KR" altLang="en-US" dirty="0"/>
              <a:t>을 최대화 </a:t>
            </a:r>
            <a:r>
              <a:rPr lang="ko-KR" altLang="en-US" dirty="0" err="1"/>
              <a:t>하는것을</a:t>
            </a:r>
            <a:r>
              <a:rPr lang="ko-KR" altLang="en-US" dirty="0"/>
              <a:t> 알았다면</a:t>
            </a:r>
            <a:endParaRPr lang="en-US" altLang="ko-KR" dirty="0"/>
          </a:p>
          <a:p>
            <a:r>
              <a:rPr lang="en-US" altLang="ko-KR" dirty="0"/>
              <a:t>Robustness</a:t>
            </a:r>
            <a:r>
              <a:rPr lang="ko-KR" altLang="en-US" dirty="0"/>
              <a:t> 단계로 넘어감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57181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SVM - Robustness</a:t>
            </a:r>
            <a:endParaRPr lang="ko-KR" altLang="en-US" dirty="0"/>
          </a:p>
        </p:txBody>
      </p:sp>
      <p:pic>
        <p:nvPicPr>
          <p:cNvPr id="6146" name="Picture 2" descr="https://blog.kakaocdn.net/dn/Sl4oW/btqwNu9SajD/HrHtJFnhsNC8NbmOwi6Da0/img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" y="2285039"/>
            <a:ext cx="4095750" cy="340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727032" y="1973179"/>
            <a:ext cx="56267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똑같은 맥락으로 어떤 </a:t>
            </a:r>
            <a:r>
              <a:rPr lang="en-US" altLang="ko-KR" dirty="0"/>
              <a:t>Decision Boundary</a:t>
            </a:r>
            <a:r>
              <a:rPr lang="ko-KR" altLang="en-US" dirty="0"/>
              <a:t>를 </a:t>
            </a:r>
            <a:r>
              <a:rPr lang="ko-KR" altLang="en-US" dirty="0" err="1"/>
              <a:t>채택하는것이</a:t>
            </a:r>
            <a:r>
              <a:rPr lang="ko-KR" altLang="en-US" dirty="0"/>
              <a:t> </a:t>
            </a:r>
            <a:r>
              <a:rPr lang="en-US" altLang="ko-KR" dirty="0"/>
              <a:t>Margin </a:t>
            </a:r>
            <a:r>
              <a:rPr lang="ko-KR" altLang="en-US" dirty="0"/>
              <a:t>을 최대화 하는가</a:t>
            </a:r>
            <a:r>
              <a:rPr lang="en-US" altLang="ko-KR" dirty="0"/>
              <a:t>? </a:t>
            </a:r>
            <a:r>
              <a:rPr lang="ko-KR" altLang="en-US" dirty="0"/>
              <a:t>를 생각해 </a:t>
            </a:r>
            <a:r>
              <a:rPr lang="ko-KR" altLang="en-US" dirty="0" err="1"/>
              <a:t>볼때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가운데 선을 </a:t>
            </a:r>
            <a:r>
              <a:rPr lang="ko-KR" altLang="en-US" dirty="0" err="1"/>
              <a:t>채택하는것이</a:t>
            </a:r>
            <a:r>
              <a:rPr lang="ko-KR" altLang="en-US" dirty="0"/>
              <a:t> </a:t>
            </a:r>
            <a:r>
              <a:rPr lang="en-US" altLang="ko-KR" dirty="0"/>
              <a:t>Margin</a:t>
            </a:r>
            <a:r>
              <a:rPr lang="ko-KR" altLang="en-US" dirty="0"/>
              <a:t>을 최대화 하며</a:t>
            </a:r>
            <a:r>
              <a:rPr lang="en-US" altLang="ko-KR" dirty="0"/>
              <a:t>, </a:t>
            </a:r>
            <a:r>
              <a:rPr lang="ko-KR" altLang="en-US" dirty="0"/>
              <a:t>해당 </a:t>
            </a:r>
            <a:r>
              <a:rPr lang="ko-KR" altLang="en-US" dirty="0" err="1"/>
              <a:t>구분선은</a:t>
            </a:r>
            <a:r>
              <a:rPr lang="ko-KR" altLang="en-US" dirty="0"/>
              <a:t> </a:t>
            </a:r>
            <a:r>
              <a:rPr lang="en-US" altLang="ko-KR" dirty="0"/>
              <a:t>outlier</a:t>
            </a:r>
            <a:r>
              <a:rPr lang="ko-KR" altLang="en-US" dirty="0"/>
              <a:t>의 영향을 받지 않아 </a:t>
            </a:r>
            <a:r>
              <a:rPr lang="en-US" altLang="ko-KR" dirty="0"/>
              <a:t>robustness</a:t>
            </a:r>
            <a:r>
              <a:rPr lang="ko-KR" altLang="en-US" dirty="0"/>
              <a:t>가 최대화 된 상황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Robustness</a:t>
            </a:r>
            <a:r>
              <a:rPr lang="ko-KR" altLang="en-US" dirty="0"/>
              <a:t>는 다시 말하면 중앙값과 비슷한 구조</a:t>
            </a:r>
            <a:endParaRPr lang="en-US" altLang="ko-KR" dirty="0"/>
          </a:p>
          <a:p>
            <a:r>
              <a:rPr lang="en-US" altLang="ko-KR" dirty="0"/>
              <a:t>(ex [1,2,3,4,5]</a:t>
            </a:r>
            <a:r>
              <a:rPr lang="ko-KR" altLang="en-US" dirty="0"/>
              <a:t>의 배열에서 평균은 </a:t>
            </a:r>
            <a:r>
              <a:rPr lang="en-US" altLang="ko-KR" dirty="0"/>
              <a:t>3, </a:t>
            </a:r>
            <a:r>
              <a:rPr lang="ko-KR" altLang="en-US" dirty="0"/>
              <a:t>중앙값 </a:t>
            </a:r>
            <a:r>
              <a:rPr lang="en-US" altLang="ko-KR" dirty="0"/>
              <a:t>3</a:t>
            </a:r>
          </a:p>
          <a:p>
            <a:r>
              <a:rPr lang="en-US" altLang="ko-KR" dirty="0"/>
              <a:t>=outlier</a:t>
            </a:r>
            <a:r>
              <a:rPr lang="ko-KR" altLang="en-US" dirty="0"/>
              <a:t>의 영향을 받지 않음</a:t>
            </a:r>
            <a:endParaRPr lang="en-US" altLang="ko-KR" dirty="0"/>
          </a:p>
          <a:p>
            <a:r>
              <a:rPr lang="en-US" altLang="ko-KR" dirty="0"/>
              <a:t>[1,2,3,4,100] </a:t>
            </a:r>
            <a:r>
              <a:rPr lang="ko-KR" altLang="en-US" dirty="0"/>
              <a:t>의 배열은 평균이 </a:t>
            </a:r>
            <a:r>
              <a:rPr lang="en-US" altLang="ko-KR" dirty="0"/>
              <a:t>22, </a:t>
            </a:r>
            <a:r>
              <a:rPr lang="ko-KR" altLang="en-US" dirty="0"/>
              <a:t>중앙값 </a:t>
            </a:r>
            <a:r>
              <a:rPr lang="en-US" altLang="ko-KR" dirty="0"/>
              <a:t>3</a:t>
            </a:r>
          </a:p>
          <a:p>
            <a:r>
              <a:rPr lang="en-US" altLang="ko-KR" dirty="0"/>
              <a:t>=3</a:t>
            </a:r>
            <a:r>
              <a:rPr lang="ko-KR" altLang="en-US" dirty="0"/>
              <a:t>이라는 값에 대해 </a:t>
            </a:r>
            <a:r>
              <a:rPr lang="en-US" altLang="ko-KR" dirty="0"/>
              <a:t>robust </a:t>
            </a:r>
            <a:r>
              <a:rPr lang="ko-KR" altLang="en-US" dirty="0"/>
              <a:t>하다</a:t>
            </a:r>
            <a:endParaRPr lang="en-US" altLang="ko-KR" dirty="0"/>
          </a:p>
          <a:p>
            <a:r>
              <a:rPr lang="en-US" altLang="ko-KR" dirty="0"/>
              <a:t>=22</a:t>
            </a:r>
            <a:r>
              <a:rPr lang="ko-KR" altLang="en-US" dirty="0"/>
              <a:t>라는 값에 대해 </a:t>
            </a:r>
            <a:r>
              <a:rPr lang="en-US" altLang="ko-KR" dirty="0"/>
              <a:t>robust</a:t>
            </a:r>
            <a:r>
              <a:rPr lang="ko-KR" altLang="en-US" dirty="0"/>
              <a:t>하지 못하다</a:t>
            </a:r>
            <a:r>
              <a:rPr lang="en-US" altLang="ko-KR" dirty="0"/>
              <a:t>)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53063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SVM – Kernel Trick</a:t>
            </a:r>
            <a:endParaRPr lang="ko-KR" altLang="en-US" dirty="0"/>
          </a:p>
        </p:txBody>
      </p:sp>
      <p:pic>
        <p:nvPicPr>
          <p:cNvPr id="7170" name="Picture 2" descr="https://blog.kakaocdn.net/dn/dwqbXp/btqwMKL7pbB/L0N80aKnCmk6LvIILfTgEK/img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103" y="1737360"/>
            <a:ext cx="3370588" cy="2048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462042" y="2437721"/>
            <a:ext cx="70682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X</a:t>
            </a:r>
            <a:r>
              <a:rPr lang="ko-KR" altLang="en-US" dirty="0"/>
              <a:t>와 </a:t>
            </a:r>
            <a:r>
              <a:rPr lang="en-US" altLang="ko-KR" dirty="0"/>
              <a:t>y</a:t>
            </a:r>
            <a:r>
              <a:rPr lang="ko-KR" altLang="en-US" dirty="0"/>
              <a:t>축 으로 이루어진 왼쪽 좌표에서는 </a:t>
            </a:r>
            <a:r>
              <a:rPr lang="en-US" altLang="ko-KR" dirty="0"/>
              <a:t>linear line</a:t>
            </a:r>
            <a:r>
              <a:rPr lang="ko-KR" altLang="en-US" dirty="0" err="1"/>
              <a:t>으로</a:t>
            </a:r>
            <a:r>
              <a:rPr lang="ko-KR" altLang="en-US" dirty="0"/>
              <a:t> 정확하게 </a:t>
            </a:r>
            <a:r>
              <a:rPr lang="ko-KR" altLang="en-US" dirty="0" err="1"/>
              <a:t>구분해낼수</a:t>
            </a:r>
            <a:r>
              <a:rPr lang="ko-KR" altLang="en-US" dirty="0"/>
              <a:t> 없다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차원을 바꿔 </a:t>
            </a:r>
            <a:r>
              <a:rPr lang="en-US" altLang="ko-KR" dirty="0"/>
              <a:t>z= x^2+y^2</a:t>
            </a:r>
            <a:r>
              <a:rPr lang="ko-KR" altLang="en-US" dirty="0"/>
              <a:t>로 만들어주면 오른쪽 그림과 같은 형태로 </a:t>
            </a:r>
            <a:r>
              <a:rPr lang="ko-KR" altLang="en-US" dirty="0" err="1"/>
              <a:t>그려낼수</a:t>
            </a:r>
            <a:r>
              <a:rPr lang="ko-KR" altLang="en-US" dirty="0"/>
              <a:t> 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Z= </a:t>
            </a:r>
            <a:r>
              <a:rPr lang="ko-KR" altLang="en-US" dirty="0"/>
              <a:t>원점으로 부터 해당 데이터까지 떨어진 거리의 제곱과 같기 대문에 빨간 포인트는 원점으로부터의 거리가 짧고 파란 포인트는 원점으로 부터의 거리가 길다는 성질도 </a:t>
            </a:r>
            <a:r>
              <a:rPr lang="ko-KR" altLang="en-US" dirty="0" err="1"/>
              <a:t>알수</a:t>
            </a:r>
            <a:r>
              <a:rPr lang="ko-KR" altLang="en-US" dirty="0"/>
              <a:t>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결론적으로 커널 트릭</a:t>
            </a:r>
            <a:r>
              <a:rPr lang="en-US" altLang="ko-KR" dirty="0"/>
              <a:t>(Kernel Trick)</a:t>
            </a:r>
            <a:r>
              <a:rPr lang="ko-KR" altLang="en-US" dirty="0"/>
              <a:t>은 </a:t>
            </a:r>
            <a:endParaRPr lang="en-US" altLang="ko-KR" dirty="0"/>
          </a:p>
          <a:p>
            <a:r>
              <a:rPr lang="ko-KR" altLang="en-US" dirty="0"/>
              <a:t>저 차원 공간을 고차원 공간으로 매핑해주는 작업 </a:t>
            </a:r>
          </a:p>
        </p:txBody>
      </p:sp>
      <p:pic>
        <p:nvPicPr>
          <p:cNvPr id="7172" name="Picture 4" descr="https://blog.kakaocdn.net/dn/KuBrM/btqwLetST5F/mpN6BtPDwTgWRxie2QSkR1/im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727" y="4145881"/>
            <a:ext cx="3204964" cy="2125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오른쪽 화살표 4"/>
          <p:cNvSpPr/>
          <p:nvPr/>
        </p:nvSpPr>
        <p:spPr>
          <a:xfrm rot="5400000">
            <a:off x="1482057" y="3849102"/>
            <a:ext cx="719888" cy="5935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576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 </a:t>
            </a:r>
            <a:r>
              <a:rPr lang="ko-KR" altLang="en-US" dirty="0"/>
              <a:t>분석 방법론</a:t>
            </a:r>
            <a:r>
              <a:rPr lang="en-US" altLang="ko-KR" dirty="0"/>
              <a:t>(</a:t>
            </a:r>
            <a:r>
              <a:rPr lang="ko-KR" altLang="en-US" dirty="0"/>
              <a:t>알고리즘</a:t>
            </a:r>
            <a:r>
              <a:rPr lang="en-US" altLang="ko-KR" dirty="0"/>
              <a:t>) </a:t>
            </a:r>
            <a:r>
              <a:rPr lang="ko-KR" altLang="en-US" dirty="0"/>
              <a:t>구축 절차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323210" y="2435225"/>
            <a:ext cx="7965169" cy="2698249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/>
              <a:t>서포트 벡터 머신</a:t>
            </a:r>
            <a:r>
              <a:rPr lang="en-US" altLang="ko-KR" dirty="0"/>
              <a:t>(SVM)</a:t>
            </a:r>
          </a:p>
          <a:p>
            <a:r>
              <a:rPr lang="en-US" altLang="ko-KR" dirty="0"/>
              <a:t>1. </a:t>
            </a:r>
            <a:r>
              <a:rPr lang="ko-KR" altLang="en-US" dirty="0"/>
              <a:t>학습 데이터 수집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학습 데이터 전처리</a:t>
            </a: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서포트 벡터 머신 알고리즘 훈련</a:t>
            </a:r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/>
              <a:t>실제 적용</a:t>
            </a:r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만일</a:t>
            </a:r>
            <a:r>
              <a:rPr lang="en-US" altLang="ko-KR" dirty="0"/>
              <a:t>, </a:t>
            </a:r>
            <a:r>
              <a:rPr lang="ko-KR" altLang="en-US" dirty="0"/>
              <a:t>적용 단계에서 양품</a:t>
            </a:r>
            <a:r>
              <a:rPr lang="en-US" altLang="ko-KR" dirty="0"/>
              <a:t>/</a:t>
            </a:r>
            <a:r>
              <a:rPr lang="ko-KR" altLang="en-US" dirty="0"/>
              <a:t>불량품 판정이 명확하지 않다면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번과 </a:t>
            </a:r>
            <a:r>
              <a:rPr lang="en-US" altLang="ko-KR" dirty="0"/>
              <a:t>4</a:t>
            </a:r>
            <a:r>
              <a:rPr lang="ko-KR" altLang="en-US" dirty="0"/>
              <a:t>번 과정의 반복으로 데이터를 축적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번 과정에 사용될 데이터의 양과 질을 개선해 나감</a:t>
            </a:r>
          </a:p>
        </p:txBody>
      </p:sp>
      <p:sp>
        <p:nvSpPr>
          <p:cNvPr id="5" name="타원 4"/>
          <p:cNvSpPr/>
          <p:nvPr/>
        </p:nvSpPr>
        <p:spPr>
          <a:xfrm>
            <a:off x="8741268" y="2155450"/>
            <a:ext cx="1387921" cy="79981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제품</a:t>
            </a:r>
            <a:endParaRPr lang="en-US" altLang="ko-KR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촬영</a:t>
            </a:r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915633" y="3032049"/>
            <a:ext cx="3039191" cy="41711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열화상 </a:t>
            </a:r>
            <a:r>
              <a:rPr lang="en-US" altLang="ko-KR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raw data </a:t>
            </a:r>
            <a:r>
              <a:rPr lang="ko-KR" altLang="en-US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취득</a:t>
            </a:r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915633" y="3653056"/>
            <a:ext cx="3039191" cy="41711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열화상 데이터 전처리</a:t>
            </a:r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6126480" y="4292580"/>
            <a:ext cx="1387921" cy="79981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불량</a:t>
            </a:r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8741268" y="5376400"/>
            <a:ext cx="1387921" cy="79981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양품</a:t>
            </a:r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다이아몬드 9"/>
          <p:cNvSpPr/>
          <p:nvPr/>
        </p:nvSpPr>
        <p:spPr>
          <a:xfrm>
            <a:off x="7916456" y="4205846"/>
            <a:ext cx="3038368" cy="973280"/>
          </a:xfrm>
          <a:prstGeom prst="diamond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SVM </a:t>
            </a:r>
            <a:r>
              <a:rPr lang="ko-KR" altLang="en-US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분류</a:t>
            </a:r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화살표 연결선 10"/>
          <p:cNvCxnSpPr>
            <a:stCxn id="5" idx="4"/>
            <a:endCxn id="6" idx="0"/>
          </p:cNvCxnSpPr>
          <p:nvPr/>
        </p:nvCxnSpPr>
        <p:spPr>
          <a:xfrm>
            <a:off x="9435228" y="2955262"/>
            <a:ext cx="1" cy="767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6" idx="2"/>
            <a:endCxn id="7" idx="0"/>
          </p:cNvCxnSpPr>
          <p:nvPr/>
        </p:nvCxnSpPr>
        <p:spPr>
          <a:xfrm>
            <a:off x="9435229" y="3449160"/>
            <a:ext cx="0" cy="203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>
            <a:stCxn id="7" idx="2"/>
            <a:endCxn id="10" idx="0"/>
          </p:cNvCxnSpPr>
          <p:nvPr/>
        </p:nvCxnSpPr>
        <p:spPr>
          <a:xfrm>
            <a:off x="9435229" y="4070168"/>
            <a:ext cx="411" cy="135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10" idx="2"/>
            <a:endCxn id="9" idx="0"/>
          </p:cNvCxnSpPr>
          <p:nvPr/>
        </p:nvCxnSpPr>
        <p:spPr>
          <a:xfrm flipH="1">
            <a:off x="9435228" y="5179125"/>
            <a:ext cx="412" cy="197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>
            <a:stCxn id="10" idx="1"/>
            <a:endCxn id="8" idx="6"/>
          </p:cNvCxnSpPr>
          <p:nvPr/>
        </p:nvCxnSpPr>
        <p:spPr>
          <a:xfrm flipH="1">
            <a:off x="7514401" y="4692486"/>
            <a:ext cx="4020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959918" y="5140577"/>
            <a:ext cx="1048558" cy="274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66863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336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1925053" y="2542673"/>
            <a:ext cx="9721515" cy="1251285"/>
            <a:chOff x="2679032" y="2662989"/>
            <a:chExt cx="9721515" cy="1251285"/>
          </a:xfrm>
        </p:grpSpPr>
        <p:sp>
          <p:nvSpPr>
            <p:cNvPr id="5" name="직사각형 4"/>
            <p:cNvSpPr/>
            <p:nvPr/>
          </p:nvSpPr>
          <p:spPr>
            <a:xfrm>
              <a:off x="2679032" y="2662989"/>
              <a:ext cx="4170947" cy="12512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6849979" y="2826966"/>
              <a:ext cx="5550568" cy="92333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ko-KR" altLang="en-US" sz="5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데이터 실전 분석</a:t>
              </a:r>
              <a:endParaRPr lang="en-US" altLang="ko-K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892968" y="2706650"/>
            <a:ext cx="423511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PART 3.</a:t>
            </a:r>
            <a:endParaRPr lang="en-US" altLang="ko-KR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2801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336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1925053" y="2542673"/>
            <a:ext cx="9721515" cy="1251285"/>
            <a:chOff x="2679032" y="2662989"/>
            <a:chExt cx="9721515" cy="1251285"/>
          </a:xfrm>
        </p:grpSpPr>
        <p:sp>
          <p:nvSpPr>
            <p:cNvPr id="5" name="직사각형 4"/>
            <p:cNvSpPr/>
            <p:nvPr/>
          </p:nvSpPr>
          <p:spPr>
            <a:xfrm>
              <a:off x="2679032" y="2662989"/>
              <a:ext cx="4170947" cy="12512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6849979" y="2826966"/>
              <a:ext cx="5550568" cy="92333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ko-KR" altLang="en-US" sz="540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분석 개요 및 목적</a:t>
              </a:r>
              <a:endParaRPr lang="en-US" altLang="ko-K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892968" y="2706650"/>
            <a:ext cx="423511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PART 1.</a:t>
            </a:r>
            <a:endParaRPr lang="en-US" altLang="ko-KR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46452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AB8270-EF7A-4F61-9C17-320CA9C83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617" y="-96039"/>
            <a:ext cx="10058400" cy="1450757"/>
          </a:xfrm>
        </p:spPr>
        <p:txBody>
          <a:bodyPr/>
          <a:lstStyle/>
          <a:p>
            <a:pPr algn="ctr"/>
            <a:r>
              <a:rPr lang="ko-KR" altLang="en-US" dirty="0" smtClean="0"/>
              <a:t>데이터 분석 </a:t>
            </a:r>
            <a:r>
              <a:rPr lang="en-US" altLang="ko-KR" dirty="0" smtClean="0"/>
              <a:t>(</a:t>
            </a:r>
            <a:r>
              <a:rPr lang="ko-KR" altLang="en-US" dirty="0" smtClean="0"/>
              <a:t>전처리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AF85E46-FD75-4F3B-A915-BC0C5EDC47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0199" y="1737361"/>
            <a:ext cx="5848313" cy="23901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5F7CA0-8137-4445-840D-12AD930FC05C}"/>
              </a:ext>
            </a:extLst>
          </p:cNvPr>
          <p:cNvSpPr txBox="1"/>
          <p:nvPr/>
        </p:nvSpPr>
        <p:spPr>
          <a:xfrm>
            <a:off x="7272670" y="1881776"/>
            <a:ext cx="30893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○</a:t>
            </a:r>
            <a:r>
              <a:rPr lang="ko-KR" altLang="en-US" sz="1400" dirty="0"/>
              <a:t>필요한 라이브러리 </a:t>
            </a:r>
            <a:r>
              <a:rPr lang="ko-KR" altLang="en-US" sz="1400" dirty="0" smtClean="0"/>
              <a:t>호출 </a:t>
            </a:r>
            <a:r>
              <a:rPr lang="ko-KR" altLang="en-US" sz="1400" dirty="0"/>
              <a:t>및 훈련에</a:t>
            </a:r>
            <a:endParaRPr lang="en-US" altLang="ko-KR" sz="1400" dirty="0"/>
          </a:p>
          <a:p>
            <a:r>
              <a:rPr lang="ko-KR" altLang="en-US" sz="1400" dirty="0"/>
              <a:t>사용될 데이터를 불러오기</a:t>
            </a:r>
            <a:endParaRPr lang="en-US" altLang="ko-KR" sz="14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128DA66-96A4-498D-992D-1AEC770F1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199" y="4444366"/>
            <a:ext cx="5934075" cy="13525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5EB56E-6529-4B24-82A6-2736E477C419}"/>
              </a:ext>
            </a:extLst>
          </p:cNvPr>
          <p:cNvSpPr txBox="1"/>
          <p:nvPr/>
        </p:nvSpPr>
        <p:spPr>
          <a:xfrm>
            <a:off x="7272670" y="4444366"/>
            <a:ext cx="38830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1.Data</a:t>
            </a:r>
            <a:r>
              <a:rPr lang="ko-KR" altLang="en-US" sz="1400" dirty="0"/>
              <a:t>라는 변수를 상승인자로 두고 </a:t>
            </a:r>
            <a:r>
              <a:rPr lang="en-US" altLang="ko-KR" sz="1400" dirty="0"/>
              <a:t>for</a:t>
            </a:r>
            <a:r>
              <a:rPr lang="ko-KR" altLang="en-US" sz="1400" dirty="0"/>
              <a:t>문을 </a:t>
            </a:r>
            <a:endParaRPr lang="en-US" altLang="ko-KR" sz="1400" dirty="0"/>
          </a:p>
          <a:p>
            <a:r>
              <a:rPr lang="en-US" altLang="ko-KR" sz="1400" dirty="0"/>
              <a:t>    </a:t>
            </a:r>
            <a:r>
              <a:rPr lang="ko-KR" altLang="en-US" sz="1400" dirty="0"/>
              <a:t>통한 반복 시행</a:t>
            </a:r>
            <a:endParaRPr lang="en-US" altLang="ko-KR" sz="1400" dirty="0"/>
          </a:p>
          <a:p>
            <a:r>
              <a:rPr lang="en-US" altLang="ko-KR" sz="1400" dirty="0"/>
              <a:t>2. </a:t>
            </a:r>
            <a:r>
              <a:rPr lang="ko-KR" altLang="en-US" sz="1400" dirty="0"/>
              <a:t>콤마</a:t>
            </a:r>
            <a:r>
              <a:rPr lang="en-US" altLang="ko-KR" sz="1400" dirty="0"/>
              <a:t>(‘ , ‘) </a:t>
            </a:r>
            <a:r>
              <a:rPr lang="ko-KR" altLang="en-US" sz="1400" dirty="0"/>
              <a:t>별로 데이터를 구분한 뒤 행 별로 </a:t>
            </a:r>
            <a:endParaRPr lang="en-US" altLang="ko-KR" sz="1400" dirty="0"/>
          </a:p>
          <a:p>
            <a:r>
              <a:rPr lang="ko-KR" altLang="en-US" sz="1400" dirty="0"/>
              <a:t>    저장하는 과정을 </a:t>
            </a:r>
            <a:r>
              <a:rPr lang="en-US" altLang="ko-KR" sz="1400" dirty="0"/>
              <a:t>423</a:t>
            </a:r>
            <a:r>
              <a:rPr lang="ko-KR" altLang="en-US" sz="1400" dirty="0"/>
              <a:t>번 수행</a:t>
            </a:r>
            <a:endParaRPr lang="en-US" altLang="ko-KR" sz="1400" dirty="0"/>
          </a:p>
          <a:p>
            <a:r>
              <a:rPr lang="en-US" altLang="ko-KR" sz="1400" dirty="0"/>
              <a:t>3. </a:t>
            </a:r>
            <a:r>
              <a:rPr lang="ko-KR" altLang="en-US" sz="1400" dirty="0"/>
              <a:t>이후 </a:t>
            </a:r>
            <a:r>
              <a:rPr lang="en-US" altLang="ko-KR" sz="1400" dirty="0"/>
              <a:t>81920</a:t>
            </a:r>
            <a:r>
              <a:rPr lang="ko-KR" altLang="en-US" sz="1400" dirty="0"/>
              <a:t>개의 데이터만큼 데이터를 </a:t>
            </a:r>
            <a:endParaRPr lang="en-US" altLang="ko-KR" sz="1400" dirty="0"/>
          </a:p>
          <a:p>
            <a:r>
              <a:rPr lang="en-US" altLang="ko-KR" sz="1400" dirty="0"/>
              <a:t>     </a:t>
            </a:r>
            <a:r>
              <a:rPr lang="ko-KR" altLang="en-US" sz="1400" dirty="0"/>
              <a:t>이어 붙여 전체 데이터 변수를 만든다</a:t>
            </a:r>
          </a:p>
        </p:txBody>
      </p:sp>
    </p:spTree>
    <p:extLst>
      <p:ext uri="{BB962C8B-B14F-4D97-AF65-F5344CB8AC3E}">
        <p14:creationId xmlns:p14="http://schemas.microsoft.com/office/powerpoint/2010/main" val="8932635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8CA9E7D-4262-428A-91C1-4D74031C9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615" y="1329069"/>
            <a:ext cx="2972156" cy="4801679"/>
          </a:xfrm>
          <a:prstGeom prst="rect">
            <a:avLst/>
          </a:prstGeom>
        </p:spPr>
      </p:pic>
      <p:pic>
        <p:nvPicPr>
          <p:cNvPr id="3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5A4A5DC-0DD0-420D-A91E-E53676B5A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8652" y="1329068"/>
            <a:ext cx="4460822" cy="4801680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0BAB8270-EF7A-4F61-9C17-320CA9C83399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데이터 분석</a:t>
            </a:r>
            <a:r>
              <a:rPr lang="en-US" altLang="ko-KR" dirty="0" smtClean="0"/>
              <a:t>(</a:t>
            </a:r>
            <a:r>
              <a:rPr lang="ko-KR" altLang="en-US" dirty="0" smtClean="0"/>
              <a:t>시각화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6263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4C295A1-009C-4915-9DF0-4611B1E7E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941" y="1507711"/>
            <a:ext cx="4648200" cy="384257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56358E4-0A9D-401A-A218-6393318D7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652" y="1507711"/>
            <a:ext cx="2178650" cy="21498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A3E2D0-C091-4637-A899-663F98E79948}"/>
              </a:ext>
            </a:extLst>
          </p:cNvPr>
          <p:cNvSpPr txBox="1"/>
          <p:nvPr/>
        </p:nvSpPr>
        <p:spPr>
          <a:xfrm>
            <a:off x="6786618" y="4003476"/>
            <a:ext cx="39153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마스크</a:t>
            </a:r>
            <a:r>
              <a:rPr lang="en-US" altLang="ko-KR" sz="1200" dirty="0"/>
              <a:t>(mask)</a:t>
            </a:r>
            <a:r>
              <a:rPr lang="ko-KR" altLang="en-US" sz="1200" dirty="0"/>
              <a:t>는 위와 같이 필러의 역할을 수행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Skeletonize(mask)</a:t>
            </a:r>
            <a:r>
              <a:rPr lang="ko-KR" altLang="en-US" sz="1200" dirty="0"/>
              <a:t>를 수행함으로써 </a:t>
            </a:r>
            <a:r>
              <a:rPr lang="ko-KR" altLang="en-US" sz="1200" dirty="0" err="1"/>
              <a:t>전처리</a:t>
            </a:r>
            <a:r>
              <a:rPr lang="ko-KR" altLang="en-US" sz="1200" dirty="0"/>
              <a:t> 된 데이터 저장</a:t>
            </a:r>
            <a:endParaRPr lang="en-US" altLang="ko-KR" sz="1200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6AD5B6-C20B-4AF5-86C1-201847764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8309" y="1507711"/>
            <a:ext cx="2178650" cy="2197987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0BAB8270-EF7A-4F61-9C17-320CA9C83399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데이터 분석</a:t>
            </a:r>
            <a:r>
              <a:rPr lang="en-US" altLang="ko-KR" dirty="0" smtClean="0"/>
              <a:t>(</a:t>
            </a:r>
            <a:r>
              <a:rPr lang="ko-KR" altLang="en-US" dirty="0" smtClean="0"/>
              <a:t>데이터 정제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93372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>
            <a:extLst>
              <a:ext uri="{FF2B5EF4-FFF2-40B4-BE49-F238E27FC236}">
                <a16:creationId xmlns:a16="http://schemas.microsoft.com/office/drawing/2014/main" id="{2D5A8308-B6A0-4AB0-ABCF-C0F27C83A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320" y="978065"/>
            <a:ext cx="4094559" cy="435727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7760EAC-B9D0-4351-8521-A3E3F809B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226" y="978065"/>
            <a:ext cx="3971925" cy="31051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C9C1FC-19A2-4A78-B032-52DFF598C328}"/>
              </a:ext>
            </a:extLst>
          </p:cNvPr>
          <p:cNvSpPr txBox="1"/>
          <p:nvPr/>
        </p:nvSpPr>
        <p:spPr>
          <a:xfrm>
            <a:off x="6076815" y="4083215"/>
            <a:ext cx="34926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Skeleton</a:t>
            </a:r>
            <a:r>
              <a:rPr lang="ko-KR" altLang="en-US" sz="1200" dirty="0"/>
              <a:t>의 시각적 표현 및</a:t>
            </a:r>
            <a:endParaRPr lang="en-US" altLang="ko-KR" sz="1200" dirty="0"/>
          </a:p>
          <a:p>
            <a:r>
              <a:rPr lang="ko-KR" altLang="en-US" sz="1200" dirty="0" err="1"/>
              <a:t>전처리</a:t>
            </a:r>
            <a:r>
              <a:rPr lang="ko-KR" altLang="en-US" sz="1200" dirty="0"/>
              <a:t> 적용된 전체 데이터 의 </a:t>
            </a:r>
            <a:r>
              <a:rPr lang="en-US" altLang="ko-KR" sz="1200" dirty="0"/>
              <a:t>plot </a:t>
            </a:r>
            <a:r>
              <a:rPr lang="ko-KR" altLang="en-US" sz="1200" dirty="0"/>
              <a:t>표현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07D79CF-6DA4-4A54-8031-7E4B7DD10AA5}"/>
              </a:ext>
            </a:extLst>
          </p:cNvPr>
          <p:cNvSpPr/>
          <p:nvPr/>
        </p:nvSpPr>
        <p:spPr>
          <a:xfrm>
            <a:off x="6076815" y="4603873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200" dirty="0"/>
              <a:t>데이터 파일은 </a:t>
            </a:r>
            <a:r>
              <a:rPr lang="en-US" altLang="ko-KR" sz="1200" dirty="0">
                <a:ea typeface="맑은 고딕"/>
              </a:rPr>
              <a:t>256x320 </a:t>
            </a:r>
            <a:r>
              <a:rPr lang="ko-KR" altLang="en-US" sz="1200" dirty="0"/>
              <a:t>해상도의 열화상 이미지 </a:t>
            </a:r>
            <a:r>
              <a:rPr lang="en-US" altLang="ko-KR" sz="1200" dirty="0">
                <a:ea typeface="맑은 고딕"/>
              </a:rPr>
              <a:t>raw data</a:t>
            </a:r>
            <a:r>
              <a:rPr lang="ko-KR" altLang="en-US" sz="1200" dirty="0"/>
              <a:t>가 벡터 형태로 행 별 저장 </a:t>
            </a:r>
            <a:endParaRPr lang="en-US" altLang="ko-KR" sz="1200" dirty="0"/>
          </a:p>
          <a:p>
            <a:r>
              <a:rPr lang="ko-KR" altLang="en-US" sz="1200" dirty="0"/>
              <a:t>각 </a:t>
            </a:r>
            <a:r>
              <a:rPr lang="en-US" altLang="ko-KR" sz="1200" dirty="0">
                <a:ea typeface="맑은 고딕"/>
              </a:rPr>
              <a:t>column</a:t>
            </a:r>
            <a:r>
              <a:rPr lang="ko-KR" altLang="en-US" sz="1200" dirty="0"/>
              <a:t>은 열화상 이미지에서 특정 위치의 온도 데이터</a:t>
            </a:r>
            <a:endParaRPr lang="en-US" altLang="ko-KR" sz="1200" dirty="0"/>
          </a:p>
          <a:p>
            <a:endParaRPr lang="en-US" altLang="ko-KR" sz="1200" dirty="0">
              <a:ea typeface="맑은 고딕"/>
              <a:cs typeface="Calibri"/>
            </a:endParaRPr>
          </a:p>
          <a:p>
            <a:r>
              <a:rPr lang="ko-KR" altLang="en-US" sz="1200" dirty="0"/>
              <a:t>원본 데이터에서 좌측과 우측으로 나누어 데이터 파일과 라벨 파일 정리</a:t>
            </a:r>
            <a:endParaRPr lang="en-US" altLang="ko-KR" sz="1200" dirty="0">
              <a:ea typeface="맑은 고딕"/>
              <a:cs typeface="Calibri"/>
            </a:endParaRPr>
          </a:p>
          <a:p>
            <a:r>
              <a:rPr lang="ko-KR" altLang="en-US" sz="1200" dirty="0"/>
              <a:t>라벨 파일에는 디지털화된 두께 정보가 저장</a:t>
            </a:r>
            <a:endParaRPr lang="ko-KR" altLang="en-US" sz="1200" dirty="0">
              <a:cs typeface="Calibri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0BAB8270-EF7A-4F61-9C17-320CA9C83399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데이터 분석</a:t>
            </a:r>
            <a:r>
              <a:rPr lang="en-US" altLang="ko-KR" dirty="0" smtClean="0"/>
              <a:t>(</a:t>
            </a:r>
            <a:r>
              <a:rPr lang="ko-KR" altLang="en-US" dirty="0" smtClean="0"/>
              <a:t>데이터 정제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699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B812465-63F2-4784-A7B7-6217F89BD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536" y="1268696"/>
            <a:ext cx="8454928" cy="40113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3D1C89-A9B5-4535-A925-3696A371167A}"/>
              </a:ext>
            </a:extLst>
          </p:cNvPr>
          <p:cNvSpPr txBox="1"/>
          <p:nvPr/>
        </p:nvSpPr>
        <p:spPr>
          <a:xfrm>
            <a:off x="2144693" y="5280032"/>
            <a:ext cx="7902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CSV </a:t>
            </a:r>
            <a:r>
              <a:rPr lang="ko-KR" altLang="en-US" dirty="0"/>
              <a:t>파일을 가공하여 </a:t>
            </a:r>
            <a:r>
              <a:rPr lang="en-US" altLang="ko-KR" dirty="0"/>
              <a:t>json </a:t>
            </a:r>
            <a:r>
              <a:rPr lang="ko-KR" altLang="en-US" dirty="0"/>
              <a:t>파일로 저장하고 해당 데이터를 </a:t>
            </a:r>
            <a:r>
              <a:rPr lang="en-US" altLang="ko-KR" dirty="0" err="1"/>
              <a:t>newlist</a:t>
            </a:r>
            <a:r>
              <a:rPr lang="en-US" altLang="ko-KR" dirty="0"/>
              <a:t> </a:t>
            </a:r>
            <a:r>
              <a:rPr lang="ko-KR" altLang="en-US" dirty="0"/>
              <a:t>변수에 지정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BAB8270-EF7A-4F61-9C17-320CA9C83399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데이터 </a:t>
            </a:r>
            <a:r>
              <a:rPr lang="ko-KR" altLang="en-US" dirty="0" smtClean="0"/>
              <a:t>분석 </a:t>
            </a:r>
            <a:r>
              <a:rPr lang="en-US" altLang="ko-KR" dirty="0" smtClean="0"/>
              <a:t>(</a:t>
            </a:r>
            <a:r>
              <a:rPr lang="ko-KR" altLang="en-US" dirty="0" smtClean="0"/>
              <a:t>라벨 데이터 정제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60724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B3FF238-9617-4300-BF90-7A62DEA28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032399"/>
            <a:ext cx="3524250" cy="47932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D75726-34E2-48FC-B12E-4DDECA5EB81F}"/>
              </a:ext>
            </a:extLst>
          </p:cNvPr>
          <p:cNvSpPr txBox="1"/>
          <p:nvPr/>
        </p:nvSpPr>
        <p:spPr>
          <a:xfrm>
            <a:off x="5536735" y="1149991"/>
            <a:ext cx="425148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가공된 데이터 </a:t>
            </a:r>
            <a:r>
              <a:rPr lang="en-US" altLang="ko-KR" b="1" dirty="0" err="1"/>
              <a:t>newlist</a:t>
            </a:r>
            <a:r>
              <a:rPr lang="ko-KR" altLang="en-US" dirty="0"/>
              <a:t>에 </a:t>
            </a:r>
            <a:r>
              <a:rPr lang="en-US" altLang="ko-KR" dirty="0"/>
              <a:t>0.8~1.5 </a:t>
            </a:r>
            <a:r>
              <a:rPr lang="ko-KR" altLang="en-US" dirty="0"/>
              <a:t>사이에 </a:t>
            </a:r>
            <a:endParaRPr lang="en-US" altLang="ko-KR" dirty="0"/>
          </a:p>
          <a:p>
            <a:r>
              <a:rPr lang="ko-KR" altLang="en-US" dirty="0"/>
              <a:t>분포되어 있는 값을 규칙에 맞게 정렬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임의의</a:t>
            </a:r>
            <a:r>
              <a:rPr lang="en-US" altLang="ko-KR" dirty="0"/>
              <a:t> </a:t>
            </a:r>
            <a:r>
              <a:rPr lang="ko-KR" altLang="en-US" dirty="0"/>
              <a:t>기준점 </a:t>
            </a:r>
            <a:r>
              <a:rPr lang="en-US" altLang="ko-KR" dirty="0"/>
              <a:t>thres1, thres2</a:t>
            </a:r>
            <a:r>
              <a:rPr lang="ko-KR" altLang="en-US" dirty="0"/>
              <a:t>와 비교하여 </a:t>
            </a:r>
            <a:endParaRPr lang="en-US" altLang="ko-KR" dirty="0"/>
          </a:p>
          <a:p>
            <a:r>
              <a:rPr lang="ko-KR" altLang="en-US" dirty="0"/>
              <a:t>조건에 따라 값을</a:t>
            </a:r>
            <a:r>
              <a:rPr lang="en-US" altLang="ko-KR" dirty="0"/>
              <a:t> 0 </a:t>
            </a:r>
            <a:r>
              <a:rPr lang="ko-KR" altLang="en-US" dirty="0"/>
              <a:t>또는 </a:t>
            </a:r>
            <a:r>
              <a:rPr lang="en-US" altLang="ko-KR" dirty="0"/>
              <a:t>1</a:t>
            </a:r>
            <a:r>
              <a:rPr lang="ko-KR" altLang="en-US" dirty="0"/>
              <a:t>로 지정해주고 </a:t>
            </a:r>
            <a:endParaRPr lang="en-US" altLang="ko-KR" dirty="0"/>
          </a:p>
          <a:p>
            <a:r>
              <a:rPr lang="ko-KR" altLang="en-US" dirty="0"/>
              <a:t>해당 데이터를 </a:t>
            </a:r>
            <a:r>
              <a:rPr lang="en-US" altLang="ko-KR" b="1" dirty="0"/>
              <a:t>label</a:t>
            </a:r>
            <a:r>
              <a:rPr lang="ko-KR" altLang="en-US" dirty="0"/>
              <a:t>에 저장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0BAB8270-EF7A-4F61-9C17-320CA9C83399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데이터 분석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라벨 데이터 정제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36473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6EF2D42A-A571-48C8-8AFE-1B6C054C0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332" y="1011981"/>
            <a:ext cx="7008116" cy="4018944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0816D755-017F-4E2D-855B-D69AC6FD42C0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600" dirty="0"/>
              <a:t>데이터 </a:t>
            </a:r>
            <a:r>
              <a:rPr lang="ko-KR" altLang="en-US" sz="3600" dirty="0" smtClean="0"/>
              <a:t>분석 </a:t>
            </a:r>
            <a:r>
              <a:rPr lang="en-US" altLang="ko-KR" sz="3600" dirty="0" smtClean="0"/>
              <a:t>(</a:t>
            </a:r>
            <a:r>
              <a:rPr lang="ko-KR" altLang="en-US" sz="3600" dirty="0" err="1" smtClean="0"/>
              <a:t>서포트</a:t>
            </a:r>
            <a:r>
              <a:rPr lang="ko-KR" altLang="en-US" sz="3600" dirty="0" smtClean="0"/>
              <a:t> </a:t>
            </a:r>
            <a:r>
              <a:rPr lang="ko-KR" altLang="en-US" sz="3600" dirty="0"/>
              <a:t>벡터 머신 알고리즘 </a:t>
            </a:r>
            <a:r>
              <a:rPr lang="ko-KR" altLang="en-US" sz="3600" dirty="0" smtClean="0"/>
              <a:t>훈련</a:t>
            </a:r>
            <a:r>
              <a:rPr lang="en-US" altLang="ko-KR" sz="3600" dirty="0" smtClean="0"/>
              <a:t>)</a:t>
            </a:r>
            <a:endParaRPr lang="en-US" altLang="ko-KR" sz="3600" dirty="0"/>
          </a:p>
        </p:txBody>
      </p:sp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9A2F129-6730-4EBA-BA55-58B9ACE9B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332" y="5120641"/>
            <a:ext cx="6999684" cy="85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1102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336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1925053" y="2542673"/>
            <a:ext cx="9721515" cy="1251285"/>
            <a:chOff x="2679032" y="2662989"/>
            <a:chExt cx="9721515" cy="1251285"/>
          </a:xfrm>
        </p:grpSpPr>
        <p:sp>
          <p:nvSpPr>
            <p:cNvPr id="5" name="직사각형 4"/>
            <p:cNvSpPr/>
            <p:nvPr/>
          </p:nvSpPr>
          <p:spPr>
            <a:xfrm>
              <a:off x="2679032" y="2662989"/>
              <a:ext cx="4170947" cy="12512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6849979" y="2826966"/>
              <a:ext cx="5550568" cy="70788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ko-KR" altLang="en-US" sz="40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결과 분석 및 활동 영상</a:t>
              </a:r>
              <a:endParaRPr lang="en-US" altLang="ko-K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892968" y="2706650"/>
            <a:ext cx="423511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PART 4.</a:t>
            </a:r>
            <a:endParaRPr lang="en-US" altLang="ko-KR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791449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결과분석</a:t>
            </a:r>
            <a:r>
              <a:rPr lang="en-US" altLang="ko-KR" dirty="0"/>
              <a:t>	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결과해석</a:t>
            </a:r>
            <a:endParaRPr lang="en-US" altLang="ko-KR" dirty="0"/>
          </a:p>
          <a:p>
            <a:pPr lvl="1"/>
            <a:r>
              <a:rPr lang="ko-KR" altLang="en-US" dirty="0"/>
              <a:t>실제 분석 모델에서는 모든 데이터를 </a:t>
            </a:r>
            <a:r>
              <a:rPr lang="en-US" altLang="ko-KR" dirty="0"/>
              <a:t>SVM </a:t>
            </a:r>
            <a:r>
              <a:rPr lang="ko-KR" altLang="en-US" dirty="0"/>
              <a:t>훈련에 사용하고 </a:t>
            </a:r>
            <a:r>
              <a:rPr lang="en-US" altLang="ko-KR" dirty="0"/>
              <a:t>, RBF </a:t>
            </a:r>
            <a:r>
              <a:rPr lang="ko-KR" altLang="en-US" dirty="0"/>
              <a:t>커널 사용</a:t>
            </a:r>
            <a:endParaRPr lang="en-US" altLang="ko-KR" dirty="0"/>
          </a:p>
          <a:p>
            <a:pPr lvl="1"/>
            <a:r>
              <a:rPr lang="ko-KR" altLang="en-US" dirty="0"/>
              <a:t>검증 테스트에서 </a:t>
            </a:r>
            <a:r>
              <a:rPr lang="en-US" altLang="ko-KR" dirty="0"/>
              <a:t>Type1(</a:t>
            </a:r>
            <a:r>
              <a:rPr lang="ko-KR" altLang="en-US" dirty="0"/>
              <a:t>양품을 불량품이라고 판단</a:t>
            </a:r>
            <a:r>
              <a:rPr lang="en-US" altLang="ko-KR" dirty="0"/>
              <a:t>)</a:t>
            </a:r>
            <a:r>
              <a:rPr lang="ko-KR" altLang="en-US" dirty="0"/>
              <a:t>과 </a:t>
            </a:r>
            <a:r>
              <a:rPr lang="en-US" altLang="ko-KR" dirty="0"/>
              <a:t>Type2(</a:t>
            </a:r>
            <a:r>
              <a:rPr lang="ko-KR" altLang="en-US" dirty="0"/>
              <a:t>불량품을 양품이라고 판단</a:t>
            </a:r>
            <a:r>
              <a:rPr lang="en-US" altLang="ko-KR" dirty="0"/>
              <a:t>)</a:t>
            </a:r>
            <a:r>
              <a:rPr lang="ko-KR" altLang="en-US" dirty="0"/>
              <a:t>의 케이스별로 </a:t>
            </a:r>
            <a:r>
              <a:rPr lang="en-US" altLang="ko-KR" dirty="0"/>
              <a:t>SVM </a:t>
            </a:r>
            <a:r>
              <a:rPr lang="ko-KR" altLang="en-US" dirty="0"/>
              <a:t>성능 검증 </a:t>
            </a:r>
            <a:r>
              <a:rPr lang="ko-KR" altLang="en-US" dirty="0" smtClean="0"/>
              <a:t>가능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marL="457200" lvl="1" indent="0">
              <a:buNone/>
            </a:pPr>
            <a:r>
              <a:rPr lang="ko-KR" altLang="en-US" dirty="0" smtClean="0"/>
              <a:t>실제 제품은 </a:t>
            </a:r>
            <a:r>
              <a:rPr lang="ko-KR" altLang="en-US" dirty="0" err="1" smtClean="0"/>
              <a:t>식었을때</a:t>
            </a:r>
            <a:r>
              <a:rPr lang="ko-KR" altLang="en-US" dirty="0" smtClean="0"/>
              <a:t> 비로소 양품</a:t>
            </a:r>
            <a:r>
              <a:rPr lang="en-US" altLang="ko-KR" dirty="0" smtClean="0"/>
              <a:t>/</a:t>
            </a:r>
            <a:r>
              <a:rPr lang="ko-KR" altLang="en-US" dirty="0" smtClean="0"/>
              <a:t>불량품 판단이 가능한데 비해</a:t>
            </a:r>
            <a:r>
              <a:rPr lang="en-US" altLang="ko-KR" dirty="0"/>
              <a:t> </a:t>
            </a:r>
            <a:r>
              <a:rPr lang="ko-KR" altLang="en-US" dirty="0" smtClean="0"/>
              <a:t>적외선 </a:t>
            </a:r>
            <a:r>
              <a:rPr lang="ko-KR" altLang="en-US" dirty="0"/>
              <a:t>카메라 등을 통하여 얻어진 </a:t>
            </a:r>
            <a:r>
              <a:rPr lang="ko-KR" altLang="en-US" dirty="0" smtClean="0"/>
              <a:t>이미지는 </a:t>
            </a:r>
            <a:r>
              <a:rPr lang="ko-KR" altLang="en-US" dirty="0"/>
              <a:t>포함된 샘플 데이터에서 온도 데이터를 컴퓨터 비전 기술을 통하여 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ko-KR" altLang="en-US" dirty="0" smtClean="0"/>
              <a:t>추출</a:t>
            </a:r>
            <a:r>
              <a:rPr lang="en-US" altLang="ko-KR" dirty="0"/>
              <a:t>/</a:t>
            </a:r>
            <a:r>
              <a:rPr lang="ko-KR" altLang="en-US" dirty="0"/>
              <a:t>이용 </a:t>
            </a:r>
            <a:r>
              <a:rPr lang="ko-KR" altLang="en-US" dirty="0" smtClean="0"/>
              <a:t>가능</a:t>
            </a:r>
            <a:endParaRPr lang="en-US" altLang="ko-KR" dirty="0" smtClean="0"/>
          </a:p>
          <a:p>
            <a:pPr marL="457200" lvl="1" indent="0">
              <a:buNone/>
            </a:pPr>
            <a:endParaRPr lang="en-US" altLang="ko-KR" dirty="0" smtClean="0"/>
          </a:p>
          <a:p>
            <a:pPr marL="457200" lvl="1" indent="0">
              <a:buNone/>
            </a:pPr>
            <a:r>
              <a:rPr lang="ko-KR" altLang="en-US" dirty="0" smtClean="0"/>
              <a:t>매 </a:t>
            </a:r>
            <a:r>
              <a:rPr lang="ko-KR" altLang="en-US" dirty="0" err="1" smtClean="0"/>
              <a:t>사출마다</a:t>
            </a:r>
            <a:r>
              <a:rPr lang="ko-KR" altLang="en-US" dirty="0" smtClean="0"/>
              <a:t> 제품의 양품 및 불량품 여부를 </a:t>
            </a:r>
            <a:r>
              <a:rPr lang="ko-KR" altLang="en-US" dirty="0" err="1" smtClean="0"/>
              <a:t>파괴검사</a:t>
            </a:r>
            <a:r>
              <a:rPr lang="ko-KR" altLang="en-US" dirty="0" smtClean="0"/>
              <a:t> 없이 파악이 가능해 질 경우 낭비되는 시간과 비용 개선에 실질적 효과를 </a:t>
            </a:r>
            <a:r>
              <a:rPr lang="ko-KR" altLang="en-US" dirty="0" err="1" smtClean="0"/>
              <a:t>가질것으로</a:t>
            </a:r>
            <a:r>
              <a:rPr lang="ko-KR" altLang="en-US" dirty="0" smtClean="0"/>
              <a:t> 기대됨</a:t>
            </a:r>
            <a:endParaRPr lang="en-US" altLang="ko-KR" dirty="0" smtClean="0"/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r>
              <a:rPr lang="ko-KR" altLang="en-US" dirty="0" smtClean="0"/>
              <a:t>제품 </a:t>
            </a:r>
            <a:r>
              <a:rPr lang="ko-KR" altLang="en-US" dirty="0"/>
              <a:t>생산 공정에 넓게 활용 가능</a:t>
            </a:r>
          </a:p>
        </p:txBody>
      </p:sp>
    </p:spTree>
    <p:extLst>
      <p:ext uri="{BB962C8B-B14F-4D97-AF65-F5344CB8AC3E}">
        <p14:creationId xmlns:p14="http://schemas.microsoft.com/office/powerpoint/2010/main" val="23346204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활동 영상</a:t>
            </a:r>
            <a:endParaRPr lang="ko-KR" altLang="en-US" dirty="0"/>
          </a:p>
        </p:txBody>
      </p:sp>
      <p:pic>
        <p:nvPicPr>
          <p:cNvPr id="4" name="KakaoTalk_20211214_14185930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5875" y="1846263"/>
            <a:ext cx="7140575" cy="4022725"/>
          </a:xfrm>
        </p:spPr>
      </p:pic>
    </p:spTree>
    <p:extLst>
      <p:ext uri="{BB962C8B-B14F-4D97-AF65-F5344CB8AC3E}">
        <p14:creationId xmlns:p14="http://schemas.microsoft.com/office/powerpoint/2010/main" val="1831104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분석 개요 및 목적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공정</a:t>
            </a:r>
            <a:r>
              <a:rPr lang="en-US" altLang="ko-KR" dirty="0" smtClean="0"/>
              <a:t>(</a:t>
            </a:r>
            <a:r>
              <a:rPr lang="ko-KR" altLang="en-US" dirty="0" smtClean="0"/>
              <a:t>설비</a:t>
            </a:r>
            <a:r>
              <a:rPr lang="en-US" altLang="ko-KR" dirty="0" smtClean="0"/>
              <a:t>)</a:t>
            </a:r>
            <a:r>
              <a:rPr lang="ko-KR" altLang="en-US" dirty="0" smtClean="0"/>
              <a:t>의 개요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1026" name="Picture 2" descr="GM OEM Windshield-Side Molding Right 15724146 | eBa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327943"/>
            <a:ext cx="2857500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olding Clip For Front Window Side Trim - XBimmers.com | BMW X6 Forum X5  Foru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8815" y="2327942"/>
            <a:ext cx="2475330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8180" y="2327942"/>
            <a:ext cx="2863740" cy="22764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07698" y="5086625"/>
            <a:ext cx="847860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err="1" smtClean="0"/>
              <a:t>윈드</a:t>
            </a:r>
            <a:r>
              <a:rPr lang="ko-KR" altLang="en-US" b="1" dirty="0" smtClean="0"/>
              <a:t> </a:t>
            </a:r>
            <a:r>
              <a:rPr lang="ko-KR" altLang="en-US" b="1" dirty="0" err="1" smtClean="0"/>
              <a:t>쉴드</a:t>
            </a:r>
            <a:r>
              <a:rPr lang="ko-KR" altLang="en-US" b="1" dirty="0" smtClean="0"/>
              <a:t> 사이드 </a:t>
            </a:r>
            <a:r>
              <a:rPr lang="ko-KR" altLang="en-US" b="1" dirty="0" err="1" smtClean="0"/>
              <a:t>몰딩</a:t>
            </a:r>
            <a:endParaRPr lang="en-US" altLang="ko-KR" b="1" dirty="0" smtClean="0"/>
          </a:p>
          <a:p>
            <a:pPr algn="ctr"/>
            <a:endParaRPr lang="en-US" altLang="ko-KR" b="1" dirty="0" smtClean="0"/>
          </a:p>
          <a:p>
            <a:r>
              <a:rPr lang="ko-KR" altLang="en-US" sz="1600" dirty="0" smtClean="0"/>
              <a:t>전면 유리의 양 </a:t>
            </a:r>
            <a:r>
              <a:rPr lang="ko-KR" altLang="en-US" sz="1600" dirty="0" err="1" smtClean="0"/>
              <a:t>끝단을</a:t>
            </a:r>
            <a:r>
              <a:rPr lang="ko-KR" altLang="en-US" sz="1600" dirty="0" smtClean="0"/>
              <a:t> 마감하는 외장 </a:t>
            </a:r>
            <a:r>
              <a:rPr lang="ko-KR" altLang="en-US" sz="1600" dirty="0" err="1" smtClean="0"/>
              <a:t>몰딩</a:t>
            </a:r>
            <a:r>
              <a:rPr lang="en-US" altLang="ko-KR" sz="1600" dirty="0" smtClean="0"/>
              <a:t>,  </a:t>
            </a:r>
            <a:r>
              <a:rPr lang="ko-KR" altLang="en-US" sz="1600" dirty="0" err="1" smtClean="0"/>
              <a:t>주행시</a:t>
            </a:r>
            <a:r>
              <a:rPr lang="ko-KR" altLang="en-US" sz="1600" dirty="0" smtClean="0"/>
              <a:t> 발생하는 소음 및 </a:t>
            </a:r>
            <a:r>
              <a:rPr lang="ko-KR" altLang="en-US" sz="1600" dirty="0" err="1" smtClean="0"/>
              <a:t>오염등을</a:t>
            </a:r>
            <a:r>
              <a:rPr lang="ko-KR" altLang="en-US" sz="1600" dirty="0" smtClean="0"/>
              <a:t> 방지하는 기능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756045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분석 개요 및 목적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공정</a:t>
            </a:r>
            <a:r>
              <a:rPr lang="en-US" altLang="ko-KR" dirty="0" smtClean="0"/>
              <a:t>(</a:t>
            </a:r>
            <a:r>
              <a:rPr lang="ko-KR" altLang="en-US" dirty="0" smtClean="0"/>
              <a:t>설비</a:t>
            </a:r>
            <a:r>
              <a:rPr lang="en-US" altLang="ko-KR" dirty="0" smtClean="0"/>
              <a:t>)</a:t>
            </a:r>
            <a:r>
              <a:rPr lang="ko-KR" altLang="en-US" dirty="0" smtClean="0"/>
              <a:t>의 개요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705725" y="2292097"/>
            <a:ext cx="744995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가스 사출 성형</a:t>
            </a:r>
            <a:endParaRPr lang="en-US" altLang="ko-KR" b="1" dirty="0" smtClean="0"/>
          </a:p>
          <a:p>
            <a:pPr algn="ctr"/>
            <a:endParaRPr lang="en-US" altLang="ko-KR" b="1" dirty="0" smtClean="0"/>
          </a:p>
          <a:p>
            <a:r>
              <a:rPr lang="ko-KR" altLang="en-US" dirty="0"/>
              <a:t>  </a:t>
            </a:r>
            <a:r>
              <a:rPr lang="en-US" altLang="ko-KR" dirty="0"/>
              <a:t>GIM(Gas Injection Molding)</a:t>
            </a:r>
            <a:r>
              <a:rPr lang="ko-KR" altLang="en-US" dirty="0"/>
              <a:t>은 용융된 수지를 </a:t>
            </a:r>
            <a:r>
              <a:rPr lang="ko-KR" altLang="en-US" dirty="0" err="1"/>
              <a:t>사출한후에</a:t>
            </a:r>
            <a:r>
              <a:rPr lang="ko-KR" altLang="en-US" dirty="0"/>
              <a:t> 일단의 압력으로 </a:t>
            </a:r>
            <a:r>
              <a:rPr lang="en-US" altLang="ko-KR" dirty="0"/>
              <a:t>Gas</a:t>
            </a:r>
            <a:r>
              <a:rPr lang="ko-KR" altLang="en-US" dirty="0"/>
              <a:t>를 주입하는 방법이다</a:t>
            </a:r>
            <a:r>
              <a:rPr lang="en-US" altLang="ko-KR" dirty="0"/>
              <a:t>. </a:t>
            </a:r>
            <a:endParaRPr lang="en-US" altLang="ko-KR" dirty="0" smtClean="0"/>
          </a:p>
          <a:p>
            <a:r>
              <a:rPr lang="ko-KR" altLang="en-US" dirty="0" smtClean="0"/>
              <a:t>주입된</a:t>
            </a:r>
            <a:r>
              <a:rPr lang="ko-KR" altLang="en-US" dirty="0"/>
              <a:t> 가스는 수지 </a:t>
            </a:r>
            <a:r>
              <a:rPr lang="ko-KR" altLang="en-US" dirty="0" err="1"/>
              <a:t>유동선단을</a:t>
            </a:r>
            <a:r>
              <a:rPr lang="ko-KR" altLang="en-US" dirty="0"/>
              <a:t> 따라서 금형에 수지가 </a:t>
            </a:r>
            <a:r>
              <a:rPr lang="ko-KR" altLang="en-US" dirty="0" smtClean="0"/>
              <a:t>채워지지</a:t>
            </a:r>
            <a:r>
              <a:rPr lang="en-US" altLang="ko-KR" dirty="0"/>
              <a:t> </a:t>
            </a:r>
            <a:r>
              <a:rPr lang="ko-KR" altLang="en-US" dirty="0" smtClean="0"/>
              <a:t>않는</a:t>
            </a:r>
            <a:r>
              <a:rPr lang="ko-KR" altLang="en-US" dirty="0"/>
              <a:t> </a:t>
            </a:r>
            <a:endParaRPr lang="en-US" altLang="ko-KR" dirty="0" smtClean="0"/>
          </a:p>
          <a:p>
            <a:r>
              <a:rPr lang="ko-KR" altLang="en-US" dirty="0" smtClean="0"/>
              <a:t>부분에</a:t>
            </a:r>
            <a:r>
              <a:rPr lang="ko-KR" altLang="en-US" dirty="0"/>
              <a:t> </a:t>
            </a:r>
            <a:r>
              <a:rPr lang="ko-KR" altLang="en-US" dirty="0" err="1"/>
              <a:t>이를때까지</a:t>
            </a:r>
            <a:r>
              <a:rPr lang="ko-KR" altLang="en-US" dirty="0"/>
              <a:t> 흐르게 되며 나중에 </a:t>
            </a:r>
            <a:r>
              <a:rPr lang="ko-KR" altLang="en-US" dirty="0" err="1"/>
              <a:t>이부분은</a:t>
            </a:r>
            <a:r>
              <a:rPr lang="ko-KR" altLang="en-US" dirty="0"/>
              <a:t> 비워진 상태로 남게 </a:t>
            </a:r>
            <a:r>
              <a:rPr lang="ko-KR" altLang="en-US" dirty="0" smtClean="0"/>
              <a:t>됨</a:t>
            </a:r>
            <a:endParaRPr lang="en-US" altLang="ko-KR" dirty="0" smtClean="0"/>
          </a:p>
          <a:p>
            <a:endParaRPr lang="en-US" altLang="ko-KR" sz="1600" dirty="0"/>
          </a:p>
          <a:p>
            <a:r>
              <a:rPr lang="ko-KR" altLang="en-US" sz="1600" dirty="0" smtClean="0"/>
              <a:t>사출기의 </a:t>
            </a:r>
            <a:r>
              <a:rPr lang="en-US" altLang="ko-KR" sz="1600" dirty="0" smtClean="0"/>
              <a:t>Nozzle</a:t>
            </a:r>
            <a:r>
              <a:rPr lang="ko-KR" altLang="en-US" sz="1600" dirty="0" smtClean="0"/>
              <a:t>을 통해서 가스를 주입하거나 금형의 </a:t>
            </a:r>
            <a:r>
              <a:rPr lang="en-US" altLang="ko-KR" sz="1600" dirty="0" smtClean="0"/>
              <a:t>Runner</a:t>
            </a:r>
            <a:r>
              <a:rPr lang="ko-KR" altLang="en-US" sz="1600" dirty="0" smtClean="0"/>
              <a:t>를 통해 주입하는 방법이 존재하며 각 장단점에 맞춰 형편에 맞는 방식을 채택</a:t>
            </a:r>
            <a:endParaRPr lang="en-US" altLang="ko-KR" sz="1600" dirty="0" smtClean="0"/>
          </a:p>
        </p:txBody>
      </p:sp>
      <p:pic>
        <p:nvPicPr>
          <p:cNvPr id="2050" name="Picture 2" descr="가스 사출 방법 | 검색 | Autodesk Knowledge Net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732" y="2605141"/>
            <a:ext cx="2662571" cy="2416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064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기존의 공정 방식을 채택한 </a:t>
            </a:r>
            <a:r>
              <a:rPr lang="ko-KR" altLang="en-US" dirty="0" err="1" smtClean="0"/>
              <a:t>미성형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가스자국</a:t>
            </a:r>
            <a:r>
              <a:rPr lang="ko-KR" altLang="en-US" dirty="0" smtClean="0"/>
              <a:t> 등 불량 발생 과다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불량율</a:t>
            </a:r>
            <a:r>
              <a:rPr lang="ko-KR" altLang="en-US" dirty="0" smtClean="0"/>
              <a:t> </a:t>
            </a:r>
            <a:r>
              <a:rPr lang="en-US" altLang="ko-KR" dirty="0" smtClean="0"/>
              <a:t>4%)</a:t>
            </a:r>
          </a:p>
          <a:p>
            <a:r>
              <a:rPr lang="ko-KR" altLang="en-US" dirty="0" smtClean="0"/>
              <a:t>불량이 발생했음에도 불구하고 원인 분석의 어려움과 </a:t>
            </a:r>
            <a:r>
              <a:rPr lang="ko-KR" altLang="en-US" dirty="0" err="1" smtClean="0"/>
              <a:t>조치시간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과다발생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비가동</a:t>
            </a:r>
            <a:r>
              <a:rPr lang="ko-KR" altLang="en-US" dirty="0" smtClean="0"/>
              <a:t> 손실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근본 원인 제거 및 문제 해결 지식의 자산화 부족</a:t>
            </a:r>
            <a:r>
              <a:rPr lang="en-US" altLang="ko-KR" dirty="0" smtClean="0"/>
              <a:t>(</a:t>
            </a:r>
            <a:r>
              <a:rPr lang="ko-KR" altLang="en-US" dirty="0" smtClean="0"/>
              <a:t>반복적 문제 발생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제품별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공정별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운영 </a:t>
            </a:r>
            <a:r>
              <a:rPr lang="ko-KR" altLang="en-US" dirty="0" err="1" smtClean="0"/>
              <a:t>조건별</a:t>
            </a:r>
            <a:r>
              <a:rPr lang="ko-KR" altLang="en-US" dirty="0" smtClean="0"/>
              <a:t> </a:t>
            </a:r>
            <a:r>
              <a:rPr lang="en-US" altLang="ko-KR" dirty="0" smtClean="0"/>
              <a:t>C/T </a:t>
            </a:r>
            <a:r>
              <a:rPr lang="ko-KR" altLang="en-US" dirty="0" smtClean="0"/>
              <a:t>최적화 분석 및 생산성 분석의 어려움</a:t>
            </a:r>
            <a:endParaRPr lang="en-US" altLang="ko-KR" dirty="0" smtClean="0"/>
          </a:p>
          <a:p>
            <a:r>
              <a:rPr lang="ko-KR" altLang="en-US" dirty="0" smtClean="0"/>
              <a:t>사출 </a:t>
            </a:r>
            <a:r>
              <a:rPr lang="en-US" altLang="ko-KR" dirty="0" smtClean="0"/>
              <a:t>Recipe </a:t>
            </a:r>
            <a:r>
              <a:rPr lang="ko-KR" altLang="en-US" dirty="0" smtClean="0"/>
              <a:t>조건인 </a:t>
            </a:r>
            <a:r>
              <a:rPr lang="ko-KR" altLang="en-US" dirty="0" err="1" smtClean="0"/>
              <a:t>소재량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온도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압력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속도 등의 </a:t>
            </a:r>
            <a:r>
              <a:rPr lang="ko-KR" altLang="en-US" dirty="0" err="1" smtClean="0"/>
              <a:t>셋팅을</a:t>
            </a:r>
            <a:r>
              <a:rPr lang="ko-KR" altLang="en-US" dirty="0" smtClean="0"/>
              <a:t> 경험에 의존해야 함</a:t>
            </a:r>
            <a:endParaRPr lang="en-US" altLang="ko-KR" dirty="0" smtClean="0"/>
          </a:p>
          <a:p>
            <a:r>
              <a:rPr lang="ko-KR" altLang="en-US" dirty="0" smtClean="0"/>
              <a:t>오버 </a:t>
            </a:r>
            <a:r>
              <a:rPr lang="en-US" altLang="ko-KR" dirty="0" smtClean="0"/>
              <a:t>C/T </a:t>
            </a:r>
            <a:r>
              <a:rPr lang="ko-KR" altLang="en-US" dirty="0" smtClean="0"/>
              <a:t>및 에너지 사용으로 생산성 저하와 생산 비용 증가 발생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이러한 문제점을 해결 하기 위해 머신 비전을 </a:t>
            </a:r>
            <a:r>
              <a:rPr lang="ko-KR" altLang="en-US" dirty="0" err="1" smtClean="0"/>
              <a:t>도입하는것을</a:t>
            </a:r>
            <a:r>
              <a:rPr lang="ko-KR" altLang="en-US" dirty="0" smtClean="0"/>
              <a:t> 시도</a:t>
            </a:r>
            <a:endParaRPr lang="ko-KR" altLang="en-US" dirty="0"/>
          </a:p>
        </p:txBody>
      </p:sp>
      <p:sp>
        <p:nvSpPr>
          <p:cNvPr id="4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분석 개요 및 목적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3922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2638926" y="239931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ko-KR" altLang="en-US" sz="2000" b="1" dirty="0" err="1"/>
              <a:t>머신비전</a:t>
            </a:r>
            <a:r>
              <a:rPr lang="ko-KR" altLang="en-US" sz="2000" b="1" dirty="0"/>
              <a:t> 공정 설비 및 특징</a:t>
            </a:r>
          </a:p>
        </p:txBody>
      </p:sp>
      <p:pic>
        <p:nvPicPr>
          <p:cNvPr id="1026" name="Picture 2" descr="https://postfiles.pstatic.net/MjAyMDA0MjdfMjM1/MDAxNTg3OTUyNzM3NzMx.M5jaannHpluLqybxpLVy7kiTKqhPpeas7CllxProkE8g._SC9SyW04vfa_xCrTYslqKBaudpU8f_6UM2iOA8mls0g.JPEG.skaibril/%EC%8A%A4%EB%A7%88%ED%8A%B8%EB%B9%84%EC%A0%84%EB%93%9C%EB%9D%BC%EC%9D%B4%EB%B8%8C1.jpg?type=w966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6230559" cy="398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294569" y="1760363"/>
            <a:ext cx="459933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제조업 에서 </a:t>
            </a:r>
            <a:r>
              <a:rPr lang="ko-KR" altLang="en-US" b="1" dirty="0"/>
              <a:t>품질보증</a:t>
            </a:r>
            <a:endParaRPr lang="en-US" altLang="ko-KR" b="1" dirty="0"/>
          </a:p>
          <a:p>
            <a:r>
              <a:rPr lang="en-US" altLang="ko-KR" dirty="0"/>
              <a:t>(Quality Assurance, QA)</a:t>
            </a:r>
          </a:p>
          <a:p>
            <a:r>
              <a:rPr lang="ko-KR" altLang="en-US" dirty="0"/>
              <a:t>과정에 사람과 똑같은 수준의 눈과 판단력</a:t>
            </a:r>
            <a:endParaRPr lang="en-US" altLang="ko-KR" dirty="0"/>
          </a:p>
          <a:p>
            <a:r>
              <a:rPr lang="ko-KR" altLang="en-US" dirty="0"/>
              <a:t>을 가진 기계를 적용하고자 하여 탄생한 것</a:t>
            </a:r>
            <a:endParaRPr lang="en-US" altLang="ko-KR" dirty="0"/>
          </a:p>
          <a:p>
            <a:r>
              <a:rPr lang="ko-KR" altLang="en-US" dirty="0"/>
              <a:t>이</a:t>
            </a:r>
            <a:r>
              <a:rPr lang="en-US" altLang="ko-KR" dirty="0"/>
              <a:t> </a:t>
            </a:r>
            <a:r>
              <a:rPr lang="ko-KR" altLang="en-US" dirty="0"/>
              <a:t>머신 비전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294569" y="3368842"/>
            <a:ext cx="44001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광학 기기로 공산품의 마감</a:t>
            </a:r>
            <a:r>
              <a:rPr lang="en-US" altLang="ko-KR" dirty="0"/>
              <a:t>, </a:t>
            </a:r>
            <a:r>
              <a:rPr lang="ko-KR" altLang="en-US" dirty="0"/>
              <a:t>색상</a:t>
            </a:r>
            <a:r>
              <a:rPr lang="en-US" altLang="ko-KR" dirty="0"/>
              <a:t>, </a:t>
            </a:r>
            <a:r>
              <a:rPr lang="ko-KR" altLang="en-US" dirty="0"/>
              <a:t>물리적 결함을 검사할 때 쓰는 기술이며</a:t>
            </a:r>
            <a:r>
              <a:rPr lang="en-US" altLang="ko-KR" dirty="0"/>
              <a:t>, </a:t>
            </a:r>
            <a:r>
              <a:rPr lang="ko-KR" altLang="en-US" dirty="0"/>
              <a:t>대다수 기업에서 불량품을 검수하는데 사용</a:t>
            </a:r>
            <a:endParaRPr lang="en-US" altLang="ko-KR" dirty="0"/>
          </a:p>
          <a:p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머신 비전은 룰에 근거해 분석하기 때문에 예외 상황에는 대응하기가 어렵기 때문에 한계를 체감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21743" y="-130492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분석 개요 및 목적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0017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2558716" y="272716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ko-KR" altLang="en-US" sz="2000" b="1" dirty="0"/>
              <a:t>스마트 비전 분석의 필요성</a:t>
            </a:r>
          </a:p>
        </p:txBody>
      </p:sp>
      <p:pic>
        <p:nvPicPr>
          <p:cNvPr id="3074" name="Picture 2" descr="https://postfiles.pstatic.net/MjAyMDA0MjdfMTc5/MDAxNTg3OTUyNzM4MTA2.K10lD9WG_EJxNvuuzrjsg_xNVZIJ7dAaiJzXuIgD4Scg.08FIF4OMWpQwRhi328BtL8fcPKpiU2gy_dzNV11xXPUg.JPEG.skaibril/%EC%8A%A4%EB%A7%88%ED%8A%B8%EB%B9%84%EC%A0%84%EB%93%9C%EB%9D%BC%EC%9D%B4%EB%B8%8C4.jpg?type=w966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25" y="1841667"/>
            <a:ext cx="723891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021053" y="1925053"/>
            <a:ext cx="37057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머신비전</a:t>
            </a:r>
            <a:r>
              <a:rPr lang="ko-KR" altLang="en-US" dirty="0" err="1"/>
              <a:t>은</a:t>
            </a:r>
            <a:r>
              <a:rPr lang="ko-KR" altLang="en-US" dirty="0"/>
              <a:t> 룰</a:t>
            </a:r>
            <a:r>
              <a:rPr lang="en-US" altLang="ko-KR" dirty="0"/>
              <a:t>(Rule)</a:t>
            </a:r>
            <a:r>
              <a:rPr lang="ko-KR" altLang="en-US" dirty="0"/>
              <a:t>기반 이므로 새로운 결함이 </a:t>
            </a:r>
            <a:r>
              <a:rPr lang="ko-KR" altLang="en-US" dirty="0" err="1"/>
              <a:t>나타날때</a:t>
            </a:r>
            <a:r>
              <a:rPr lang="en-US" altLang="ko-KR" dirty="0"/>
              <a:t>(</a:t>
            </a:r>
            <a:r>
              <a:rPr lang="ko-KR" altLang="en-US" dirty="0"/>
              <a:t>예외 상황</a:t>
            </a:r>
            <a:r>
              <a:rPr lang="en-US" altLang="ko-KR" dirty="0"/>
              <a:t>) </a:t>
            </a:r>
            <a:r>
              <a:rPr lang="ko-KR" altLang="en-US" dirty="0"/>
              <a:t>마다 추가로 공식을 입력 해야하는 불편함을 가짐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스마트 </a:t>
            </a:r>
            <a:r>
              <a:rPr lang="ko-KR" altLang="en-US" b="1" dirty="0" err="1"/>
              <a:t>비전분석은</a:t>
            </a:r>
            <a:r>
              <a:rPr lang="ko-KR" altLang="en-US" b="1" dirty="0"/>
              <a:t> </a:t>
            </a:r>
            <a:r>
              <a:rPr lang="ko-KR" altLang="en-US" dirty="0" err="1"/>
              <a:t>머신러닝</a:t>
            </a:r>
            <a:r>
              <a:rPr lang="en-US" altLang="ko-KR" dirty="0"/>
              <a:t>, </a:t>
            </a:r>
            <a:r>
              <a:rPr lang="ko-KR" altLang="en-US" dirty="0" err="1"/>
              <a:t>딥러닝을</a:t>
            </a:r>
            <a:r>
              <a:rPr lang="ko-KR" altLang="en-US" dirty="0"/>
              <a:t> 통한 학습이 이루어지기에 해당 결점을 보완</a:t>
            </a: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680059" y="-226744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분석 개요 및 목적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9169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2975810" y="239931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US" altLang="ko-KR" sz="2000" dirty="0"/>
              <a:t>AI </a:t>
            </a:r>
            <a:r>
              <a:rPr lang="ko-KR" altLang="en-US" sz="2000" dirty="0"/>
              <a:t>기반 </a:t>
            </a:r>
            <a:r>
              <a:rPr lang="ko-KR" altLang="en-US" sz="2000" dirty="0" err="1"/>
              <a:t>머신비전</a:t>
            </a:r>
            <a:r>
              <a:rPr lang="en-US" altLang="ko-KR" sz="2000" dirty="0"/>
              <a:t>(</a:t>
            </a:r>
            <a:r>
              <a:rPr lang="ko-KR" altLang="en-US" sz="2000" dirty="0"/>
              <a:t>스마트비전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2050" name="Picture 2" descr="https://postfiles.pstatic.net/MjAyMDA0MjdfMTMg/MDAxNTg3OTUyNzM3NjA2.8WZlj1jnFs_AYPYiJtgQJJfp6Er6N_7QySCHBuS0K9Ig.SbTxxXGLnOINZMmkyGkKF4qmrG0T7igU4VECF4Ia3Wsg.JPEG.skaibril/%EC%8A%A4%EB%A7%88%ED%8A%B8%EB%B9%84%EC%A0%84%EB%93%9C%EB%9D%BC%EC%9D%B4%EB%B8%8C3.jpg?type=w966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30" y="1690688"/>
            <a:ext cx="731912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037095" y="1860884"/>
            <a:ext cx="344905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머신 비전을 넘어 한 차원 높은</a:t>
            </a:r>
            <a:endParaRPr lang="en-US" altLang="ko-KR" dirty="0"/>
          </a:p>
          <a:p>
            <a:r>
              <a:rPr lang="ko-KR" altLang="en-US" dirty="0"/>
              <a:t>개념으로써</a:t>
            </a:r>
            <a:r>
              <a:rPr lang="en-US" altLang="ko-KR" dirty="0"/>
              <a:t>, AI </a:t>
            </a:r>
            <a:r>
              <a:rPr lang="ko-KR" altLang="en-US" dirty="0"/>
              <a:t>기술의 비약적인</a:t>
            </a:r>
            <a:endParaRPr lang="en-US" altLang="ko-KR" dirty="0"/>
          </a:p>
          <a:p>
            <a:r>
              <a:rPr lang="ko-KR" altLang="en-US" dirty="0"/>
              <a:t>발전으로 비로소 사람의 판단력을 부여한 비전 분석 과정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AI </a:t>
            </a:r>
            <a:r>
              <a:rPr lang="ko-KR" altLang="en-US" dirty="0"/>
              <a:t>기반으로 </a:t>
            </a:r>
            <a:r>
              <a:rPr lang="en-US" altLang="ko-KR" dirty="0"/>
              <a:t>QA </a:t>
            </a:r>
            <a:r>
              <a:rPr lang="ko-KR" altLang="en-US" dirty="0"/>
              <a:t>학습과 실시간</a:t>
            </a:r>
            <a:endParaRPr lang="en-US" altLang="ko-KR" dirty="0"/>
          </a:p>
          <a:p>
            <a:r>
              <a:rPr lang="ko-KR" altLang="en-US" dirty="0"/>
              <a:t>분류</a:t>
            </a:r>
            <a:r>
              <a:rPr lang="en-US" altLang="ko-KR" dirty="0"/>
              <a:t>, </a:t>
            </a:r>
            <a:r>
              <a:rPr lang="ko-KR" altLang="en-US" dirty="0"/>
              <a:t>운영이 가능한 </a:t>
            </a:r>
            <a:r>
              <a:rPr lang="en-US" altLang="ko-KR" dirty="0"/>
              <a:t>Total AI </a:t>
            </a:r>
            <a:r>
              <a:rPr lang="ko-KR" altLang="en-US" dirty="0"/>
              <a:t>비전 분석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기존 </a:t>
            </a:r>
            <a:r>
              <a:rPr lang="ko-KR" altLang="en-US" dirty="0" err="1"/>
              <a:t>머신비전에</a:t>
            </a:r>
            <a:r>
              <a:rPr lang="ko-KR" altLang="en-US" dirty="0"/>
              <a:t> </a:t>
            </a:r>
            <a:r>
              <a:rPr lang="ko-KR" altLang="en-US" dirty="0" err="1"/>
              <a:t>머신러닝</a:t>
            </a:r>
            <a:r>
              <a:rPr lang="en-US" altLang="ko-KR" dirty="0"/>
              <a:t>, </a:t>
            </a:r>
            <a:r>
              <a:rPr lang="ko-KR" altLang="en-US" dirty="0" err="1"/>
              <a:t>딥러닝을</a:t>
            </a:r>
            <a:r>
              <a:rPr lang="ko-KR" altLang="en-US" dirty="0"/>
              <a:t> 결합하였기 때문에 추론과 예측을 통해 정의되지 않은 불량도 발견해내며 대량의 데이터에서 스스로 불량품의 특징을 찾아내어 학습함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3944394" y="-258828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분석 개요 및 목적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3525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C07B06-F314-4AC9-A4D9-421924282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1000"/>
              </a:spcBef>
            </a:pPr>
            <a:r>
              <a:rPr lang="ko-KR" altLang="en-US" sz="2000" dirty="0" smtClean="0">
                <a:latin typeface="Malgun Gothic"/>
                <a:ea typeface="Malgun Gothic"/>
              </a:rPr>
              <a:t>장애 요인 및 극복방안</a:t>
            </a:r>
            <a:r>
              <a:rPr lang="ko-KR" sz="2000" dirty="0">
                <a:latin typeface="Malgun Gothic"/>
                <a:ea typeface="Malgun Gothic"/>
              </a:rPr>
              <a:t> </a:t>
            </a:r>
            <a:endParaRPr lang="ko-KR" sz="2000" dirty="0">
              <a:ea typeface="+mj-lt"/>
              <a:cs typeface="+mj-lt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394FD-9D5F-4D77-9FCD-8F19B6F58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7171" y="2488310"/>
            <a:ext cx="9662519" cy="35863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ko-KR" dirty="0" smtClean="0">
                <a:ea typeface="+mn-lt"/>
                <a:cs typeface="+mn-lt"/>
              </a:rPr>
              <a:t>불량 </a:t>
            </a:r>
            <a:r>
              <a:rPr lang="ko-KR" dirty="0">
                <a:ea typeface="+mn-lt"/>
                <a:cs typeface="+mn-lt"/>
              </a:rPr>
              <a:t>발생이 냉각 상태에서 발견되므로 공정을 멈추거나 제어가 어려움</a:t>
            </a:r>
            <a:r>
              <a:rPr lang="ko-KR" altLang="en-US" dirty="0">
                <a:ea typeface="+mn-lt"/>
                <a:cs typeface="+mn-lt"/>
              </a:rPr>
              <a:t> </a:t>
            </a:r>
            <a:endParaRPr lang="ko-KR" dirty="0"/>
          </a:p>
          <a:p>
            <a:pPr marL="0" indent="0">
              <a:buNone/>
            </a:pPr>
            <a:r>
              <a:rPr lang="ko-KR" dirty="0" smtClean="0">
                <a:ea typeface="+mn-lt"/>
                <a:cs typeface="+mn-lt"/>
              </a:rPr>
              <a:t>불량 </a:t>
            </a:r>
            <a:r>
              <a:rPr lang="ko-KR" dirty="0">
                <a:ea typeface="+mn-lt"/>
                <a:cs typeface="+mn-lt"/>
              </a:rPr>
              <a:t>확인에 파괴검사가 수행 -&gt; 모든 제품에 대해 불량 확인이 어려움</a:t>
            </a:r>
            <a:r>
              <a:rPr lang="ko-KR" altLang="en-US" dirty="0">
                <a:ea typeface="+mn-lt"/>
                <a:cs typeface="+mn-lt"/>
              </a:rPr>
              <a:t> </a:t>
            </a:r>
            <a:endParaRPr lang="ko-KR" dirty="0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944394" y="-258828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분석 개요 및 목적</a:t>
            </a:r>
            <a:endParaRPr lang="ko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5985B29-404D-4B02-8E79-F3126EA405FF}"/>
              </a:ext>
            </a:extLst>
          </p:cNvPr>
          <p:cNvSpPr txBox="1">
            <a:spLocks/>
          </p:cNvSpPr>
          <p:nvPr/>
        </p:nvSpPr>
        <p:spPr>
          <a:xfrm>
            <a:off x="2007171" y="4515419"/>
            <a:ext cx="9318555" cy="40233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dirty="0" smtClean="0">
                <a:ea typeface="+mn-lt"/>
                <a:cs typeface="+mn-lt"/>
              </a:rPr>
              <a:t>성형 직후 제품의 열화상 이미지를 취득하고 머신</a:t>
            </a:r>
            <a:r>
              <a:rPr lang="en-US" altLang="ko-KR" dirty="0" smtClean="0">
                <a:ea typeface="+mn-lt"/>
                <a:cs typeface="+mn-lt"/>
              </a:rPr>
              <a:t> </a:t>
            </a:r>
            <a:r>
              <a:rPr lang="ko-KR" dirty="0" smtClean="0">
                <a:ea typeface="+mn-lt"/>
                <a:cs typeface="+mn-lt"/>
              </a:rPr>
              <a:t>비전</a:t>
            </a:r>
            <a:r>
              <a:rPr lang="en-US" altLang="ko-KR" dirty="0" smtClean="0">
                <a:ea typeface="+mn-lt"/>
                <a:cs typeface="+mn-lt"/>
              </a:rPr>
              <a:t> </a:t>
            </a:r>
            <a:r>
              <a:rPr lang="ko-KR" dirty="0" smtClean="0">
                <a:ea typeface="+mn-lt"/>
                <a:cs typeface="+mn-lt"/>
              </a:rPr>
              <a:t>기술을 </a:t>
            </a:r>
            <a:r>
              <a:rPr lang="ko-KR" altLang="en-US" dirty="0" smtClean="0">
                <a:ea typeface="+mn-lt"/>
                <a:cs typeface="+mn-lt"/>
              </a:rPr>
              <a:t>이용</a:t>
            </a:r>
            <a:endParaRPr lang="ko-KR" dirty="0" smtClean="0">
              <a:ea typeface="맑은 고딕" panose="020B0503020000020004" pitchFamily="34" charset="-127"/>
              <a:cs typeface="+mn-lt"/>
            </a:endParaRPr>
          </a:p>
          <a:p>
            <a:pPr marL="0" indent="0">
              <a:buNone/>
            </a:pPr>
            <a:r>
              <a:rPr lang="ko-KR" altLang="en-US" dirty="0" err="1" smtClean="0">
                <a:ea typeface="+mn-lt"/>
                <a:cs typeface="+mn-lt"/>
              </a:rPr>
              <a:t>관심영역의</a:t>
            </a:r>
            <a:r>
              <a:rPr lang="ko-KR" dirty="0" smtClean="0">
                <a:ea typeface="+mn-lt"/>
                <a:cs typeface="+mn-lt"/>
              </a:rPr>
              <a:t> 온도 분포 데이터 분석 수행하고 불량 판정으로 공정</a:t>
            </a:r>
            <a:r>
              <a:rPr lang="en-US" altLang="ko-KR" dirty="0" smtClean="0">
                <a:ea typeface="+mn-lt"/>
                <a:cs typeface="+mn-lt"/>
              </a:rPr>
              <a:t> </a:t>
            </a:r>
            <a:r>
              <a:rPr lang="ko-KR" dirty="0" smtClean="0">
                <a:ea typeface="+mn-lt"/>
                <a:cs typeface="+mn-lt"/>
              </a:rPr>
              <a:t>제어에 이용 가능</a:t>
            </a:r>
            <a:endParaRPr lang="ko-KR" dirty="0">
              <a:ea typeface="맑은 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07171" y="1929865"/>
            <a:ext cx="2853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/>
              <a:t>문제 해결 장애 요인</a:t>
            </a:r>
            <a:endParaRPr lang="en-US" altLang="ko-KR" sz="2400" b="1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079111" y="3866864"/>
            <a:ext cx="1484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/>
              <a:t>극복 방안</a:t>
            </a:r>
            <a:endParaRPr lang="en-US" altLang="ko-KR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28952778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</TotalTime>
  <Words>1273</Words>
  <Application>Microsoft Office PowerPoint</Application>
  <PresentationFormat>와이드스크린</PresentationFormat>
  <Paragraphs>297</Paragraphs>
  <Slides>29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5" baseType="lpstr">
      <vt:lpstr>맑은 고딕</vt:lpstr>
      <vt:lpstr>맑은 고딕</vt:lpstr>
      <vt:lpstr>Arial</vt:lpstr>
      <vt:lpstr>Calibri</vt:lpstr>
      <vt:lpstr>Calibri Light</vt:lpstr>
      <vt:lpstr>Retrospect</vt:lpstr>
      <vt:lpstr>SVM 를 적용한 양품/불량품 판별 </vt:lpstr>
      <vt:lpstr>PowerPoint 프레젠테이션</vt:lpstr>
      <vt:lpstr>분석 개요 및 목적</vt:lpstr>
      <vt:lpstr>분석 개요 및 목적</vt:lpstr>
      <vt:lpstr>분석 개요 및 목적</vt:lpstr>
      <vt:lpstr>머신비전 공정 설비 및 특징</vt:lpstr>
      <vt:lpstr>스마트 비전 분석의 필요성</vt:lpstr>
      <vt:lpstr>AI 기반 머신비전(스마트비전)</vt:lpstr>
      <vt:lpstr>장애 요인 및 극복방안 </vt:lpstr>
      <vt:lpstr>PowerPoint 프레젠테이션</vt:lpstr>
      <vt:lpstr>데이터 분석</vt:lpstr>
      <vt:lpstr>데이터 분석</vt:lpstr>
      <vt:lpstr>데이터 분석</vt:lpstr>
      <vt:lpstr>서포트 벡터 머신(SVM)</vt:lpstr>
      <vt:lpstr>SVM - Margin의 최대화</vt:lpstr>
      <vt:lpstr>SVM - Robustness</vt:lpstr>
      <vt:lpstr>SVM – Kernel Trick</vt:lpstr>
      <vt:lpstr>AI 분석 방법론(알고리즘) 구축 절차</vt:lpstr>
      <vt:lpstr>PowerPoint 프레젠테이션</vt:lpstr>
      <vt:lpstr>데이터 분석 (전처리)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결과분석 </vt:lpstr>
      <vt:lpstr>활동 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머신비전 AI 데이터 셋</dc:title>
  <dc:creator>user</dc:creator>
  <cp:lastModifiedBy>user</cp:lastModifiedBy>
  <cp:revision>142</cp:revision>
  <dcterms:created xsi:type="dcterms:W3CDTF">2021-12-13T01:39:45Z</dcterms:created>
  <dcterms:modified xsi:type="dcterms:W3CDTF">2021-12-14T05:19:54Z</dcterms:modified>
</cp:coreProperties>
</file>

<file path=docProps/thumbnail.jpeg>
</file>